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2" r:id="rId5"/>
    <p:sldMasterId id="2147483789" r:id="rId6"/>
  </p:sldMasterIdLst>
  <p:notesMasterIdLst>
    <p:notesMasterId r:id="rId34"/>
  </p:notesMasterIdLst>
  <p:sldIdLst>
    <p:sldId id="256" r:id="rId7"/>
    <p:sldId id="1121" r:id="rId8"/>
    <p:sldId id="2086" r:id="rId9"/>
    <p:sldId id="2073" r:id="rId10"/>
    <p:sldId id="2087" r:id="rId11"/>
    <p:sldId id="2088" r:id="rId12"/>
    <p:sldId id="2089" r:id="rId13"/>
    <p:sldId id="2090" r:id="rId14"/>
    <p:sldId id="2091" r:id="rId15"/>
    <p:sldId id="2092" r:id="rId16"/>
    <p:sldId id="2093" r:id="rId17"/>
    <p:sldId id="2094" r:id="rId18"/>
    <p:sldId id="2096" r:id="rId19"/>
    <p:sldId id="2097" r:id="rId20"/>
    <p:sldId id="258" r:id="rId21"/>
    <p:sldId id="259" r:id="rId22"/>
    <p:sldId id="260" r:id="rId23"/>
    <p:sldId id="261" r:id="rId24"/>
    <p:sldId id="266" r:id="rId25"/>
    <p:sldId id="262" r:id="rId26"/>
    <p:sldId id="267" r:id="rId27"/>
    <p:sldId id="263" r:id="rId28"/>
    <p:sldId id="268" r:id="rId29"/>
    <p:sldId id="264" r:id="rId30"/>
    <p:sldId id="269" r:id="rId31"/>
    <p:sldId id="265" r:id="rId32"/>
    <p:sldId id="270" r:id="rId33"/>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FFFFFF"/>
    <a:srgbClr val="000000"/>
    <a:srgbClr val="323232"/>
    <a:srgbClr val="3399FF"/>
    <a:srgbClr val="00C895"/>
    <a:srgbClr val="00AD93"/>
    <a:srgbClr val="009193"/>
    <a:srgbClr val="929292"/>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613"/>
  </p:normalViewPr>
  <p:slideViewPr>
    <p:cSldViewPr snapToGrid="0">
      <p:cViewPr varScale="1">
        <p:scale>
          <a:sx n="128" d="100"/>
          <a:sy n="128" d="100"/>
        </p:scale>
        <p:origin x="312" y="176"/>
      </p:cViewPr>
      <p:guideLst>
        <p:guide orient="horz" pos="3348"/>
        <p:guide pos="3840"/>
        <p:guide pos="146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34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Polyglot, Open API Ecosystem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86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AEA5C7-240E-4542-9F05-DE329F272E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59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11027683" cy="4800600"/>
          </a:xfrm>
        </p:spPr>
        <p:txBody>
          <a:bodyPr/>
          <a:lstStyle>
            <a:lvl1pPr>
              <a:lnSpc>
                <a:spcPct val="100000"/>
              </a:lnSpc>
              <a:spcAft>
                <a:spcPts val="0"/>
              </a:spcAft>
              <a:defRPr b="1">
                <a:latin typeface="Calibri" panose="020F0502020204030204" pitchFamily="34" charset="0"/>
                <a:cs typeface="Calibri" panose="020F0502020204030204" pitchFamily="34" charset="0"/>
              </a:defRPr>
            </a:lvl1pPr>
            <a:lvl2pPr>
              <a:lnSpc>
                <a:spcPct val="100000"/>
              </a:lnSpc>
              <a:spcAft>
                <a:spcPts val="0"/>
              </a:spcAft>
              <a:defRPr>
                <a:latin typeface="Calibri" panose="020F0502020204030204" pitchFamily="34" charset="0"/>
                <a:cs typeface="Calibri" panose="020F0502020204030204" pitchFamily="34" charset="0"/>
              </a:defRPr>
            </a:lvl2pPr>
            <a:lvl3pPr>
              <a:lnSpc>
                <a:spcPct val="100000"/>
              </a:lnSpc>
              <a:spcAft>
                <a:spcPts val="0"/>
              </a:spcAft>
              <a:defRPr>
                <a:latin typeface="Calibri" panose="020F0502020204030204" pitchFamily="34" charset="0"/>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5E0CD3F2-F2BB-472E-A564-9FA8564D12D8}"/>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72F092D3-C596-4148-AC3E-8338C3B634F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9825935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A8F8091D-6D82-4A25-AF86-9617CE29B70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E870E6F9-BA66-42A0-A5BA-570EBD4B9777}"/>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17375788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2 Column Whit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717691691"/>
      </p:ext>
    </p:extLst>
  </p:cSld>
  <p:clrMapOvr>
    <a:overrideClrMapping bg1="dk1" tx1="lt1" bg2="dk2" tx2="lt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4113892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0681636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9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2"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8"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4"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1" y="4114212"/>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7" y="4114212"/>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4" y="4114212"/>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1"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8"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4" y="4114212"/>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20"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7" y="4114212"/>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1"/>
            <a:ext cx="5909344" cy="1005171"/>
          </a:xfrm>
        </p:spPr>
        <p:txBody>
          <a:bodyPr tIns="0" bIns="0"/>
          <a:lstStyle>
            <a:lvl1pPr marL="7938" indent="0" algn="l">
              <a:spcBef>
                <a:spcPts val="0"/>
              </a:spcBef>
              <a:spcAft>
                <a:spcPts val="25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1pPr>
            <a:lvl2pPr marL="7938" indent="0" algn="l">
              <a:spcBef>
                <a:spcPts val="0"/>
              </a:spcBef>
              <a:spcAft>
                <a:spcPts val="300"/>
              </a:spcAft>
              <a:buNone/>
              <a:tabLst/>
              <a:defRPr sz="2400" b="1" i="0">
                <a:solidFill>
                  <a:schemeClr val="bg1"/>
                </a:solidFill>
                <a:latin typeface="Calibri" panose="020F0502020204030204" pitchFamily="34" charset="0"/>
                <a:ea typeface="Open Sans SemiBold" charset="0"/>
                <a:cs typeface="Calibri" panose="020F050202020403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7"/>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2"/>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8" name="Title 7">
            <a:extLst>
              <a:ext uri="{FF2B5EF4-FFF2-40B4-BE49-F238E27FC236}">
                <a16:creationId xmlns:a16="http://schemas.microsoft.com/office/drawing/2014/main" id="{6C074155-2325-47F4-8FD6-4B5D02727080}"/>
              </a:ext>
            </a:extLst>
          </p:cNvPr>
          <p:cNvSpPr>
            <a:spLocks noGrp="1"/>
          </p:cNvSpPr>
          <p:nvPr>
            <p:ph type="title"/>
          </p:nvPr>
        </p:nvSpPr>
        <p:spPr>
          <a:xfrm>
            <a:off x="1535963" y="942974"/>
            <a:ext cx="6893662" cy="2894787"/>
          </a:xfrm>
        </p:spPr>
        <p:txBody>
          <a:bodyPr/>
          <a:lstStyle>
            <a:lvl1pPr>
              <a:defRPr sz="54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5" y="6120656"/>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54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dirty="0"/>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8" name="Footer Placeholder 7">
            <a:extLst>
              <a:ext uri="{FF2B5EF4-FFF2-40B4-BE49-F238E27FC236}">
                <a16:creationId xmlns:a16="http://schemas.microsoft.com/office/drawing/2014/main" id="{B0CEEA85-96A5-4C7D-9246-9646CCF952B3}"/>
              </a:ext>
            </a:extLst>
          </p:cNvPr>
          <p:cNvSpPr>
            <a:spLocks noGrp="1"/>
          </p:cNvSpPr>
          <p:nvPr>
            <p:ph type="ftr" sz="quarter" idx="10"/>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5" name="Slide Number Placeholder 34">
            <a:extLst>
              <a:ext uri="{FF2B5EF4-FFF2-40B4-BE49-F238E27FC236}">
                <a16:creationId xmlns:a16="http://schemas.microsoft.com/office/drawing/2014/main" id="{8B620DFE-FC26-4553-BEBC-F4D1850DA9E6}"/>
              </a:ext>
            </a:extLst>
          </p:cNvPr>
          <p:cNvSpPr>
            <a:spLocks noGrp="1"/>
          </p:cNvSpPr>
          <p:nvPr>
            <p:ph type="sldNum" sz="quarter" idx="11"/>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ust White BG">
    <p:bg>
      <p:bgRef idx="1001">
        <a:schemeClr val="bg1"/>
      </p:bgRef>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tx1"/>
                </a:solidFill>
                <a:latin typeface="Calibri" panose="020F0502020204030204" pitchFamily="34" charset="0"/>
                <a:cs typeface="Calibri" panose="020F0502020204030204" pitchFamily="34" charset="0"/>
              </a:defRPr>
            </a:lvl1pPr>
            <a:lvl2pPr>
              <a:lnSpc>
                <a:spcPct val="100000"/>
              </a:lnSpc>
              <a:defRPr sz="28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tx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987649"/>
      </p:ext>
    </p:extLst>
  </p:cSld>
  <p:clrMapOvr>
    <a:overrideClrMapping bg1="lt1" tx1="dk1" bg2="lt2" tx2="dk2" accent1="accent1" accent2="accent2" accent3="accent3" accent4="accent4" accent5="accent5" accent6="accent6" hlink="hlink" folHlink="folHlink"/>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Just Gray BG">
    <p:bg>
      <p:bgPr>
        <a:solidFill>
          <a:srgbClr val="474747"/>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defRPr sz="3200" b="1">
                <a:solidFill>
                  <a:schemeClr val="bg1"/>
                </a:solidFill>
                <a:latin typeface="Calibri" panose="020F0502020204030204" pitchFamily="34" charset="0"/>
                <a:cs typeface="Calibri" panose="020F0502020204030204" pitchFamily="34" charset="0"/>
              </a:defRPr>
            </a:lvl1pPr>
            <a:lvl2pPr>
              <a:lnSpc>
                <a:spcPct val="100000"/>
              </a:lnSpc>
              <a:defRPr sz="2800">
                <a:solidFill>
                  <a:schemeClr val="bg1"/>
                </a:solidFill>
                <a:latin typeface="Calibri" panose="020F0502020204030204" pitchFamily="34" charset="0"/>
                <a:cs typeface="Calibri" panose="020F0502020204030204" pitchFamily="34" charset="0"/>
              </a:defRPr>
            </a:lvl2pPr>
            <a:lvl3pPr>
              <a:lnSpc>
                <a:spcPct val="100000"/>
              </a:lnSpc>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51575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Green BG">
    <p:bg>
      <p:bgPr>
        <a:solidFill>
          <a:schemeClr val="accent6"/>
        </a:solidFill>
        <a:effectLst/>
      </p:bgPr>
    </p:bg>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534025" y="1028700"/>
            <a:ext cx="6068973" cy="4800600"/>
          </a:xfrm>
        </p:spPr>
        <p:txBody>
          <a:bodyPr/>
          <a:lstStyle>
            <a:lvl1pPr>
              <a:lnSpc>
                <a:spcPct val="100000"/>
              </a:lnSpc>
              <a:buClr>
                <a:schemeClr val="tx1"/>
              </a:buClr>
              <a:defRPr sz="3200" b="1">
                <a:solidFill>
                  <a:schemeClr val="bg1"/>
                </a:solidFill>
                <a:latin typeface="Calibri" panose="020F0502020204030204" pitchFamily="34" charset="0"/>
                <a:cs typeface="Calibri" panose="020F0502020204030204" pitchFamily="34" charset="0"/>
              </a:defRPr>
            </a:lvl1pPr>
            <a:lvl2pPr marL="685800" indent="-220663">
              <a:lnSpc>
                <a:spcPct val="100000"/>
              </a:lnSpc>
              <a:buClr>
                <a:schemeClr val="tx1"/>
              </a:buClr>
              <a:defRPr sz="2800">
                <a:solidFill>
                  <a:schemeClr val="bg1"/>
                </a:solidFill>
                <a:latin typeface="Calibri" panose="020F0502020204030204" pitchFamily="34" charset="0"/>
                <a:cs typeface="Calibri" panose="020F0502020204030204" pitchFamily="34" charset="0"/>
              </a:defRPr>
            </a:lvl2pPr>
            <a:lvl3pPr>
              <a:lnSpc>
                <a:spcPct val="100000"/>
              </a:lnSpc>
              <a:buClr>
                <a:schemeClr val="tx1"/>
              </a:buClr>
              <a:defRPr sz="2000">
                <a:solidFill>
                  <a:schemeClr val="bg1"/>
                </a:solidFill>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002183" y="1028701"/>
            <a:ext cx="4093692"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16A11CA7-B827-4FBD-B11F-01000C7E2B0E}"/>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4E427ADF-6EE6-4AA2-8460-898D3A393103}"/>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pic>
        <p:nvPicPr>
          <p:cNvPr id="10" name="Picture 9">
            <a:extLst>
              <a:ext uri="{FF2B5EF4-FFF2-40B4-BE49-F238E27FC236}">
                <a16:creationId xmlns:a16="http://schemas.microsoft.com/office/drawing/2014/main" id="{429EC49A-B258-4CF0-9479-C6CE21C72D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Tree>
    <p:extLst>
      <p:ext uri="{BB962C8B-B14F-4D97-AF65-F5344CB8AC3E}">
        <p14:creationId xmlns:p14="http://schemas.microsoft.com/office/powerpoint/2010/main" val="39818854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Gray Green">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464F06-6FAA-4C91-B11A-274A5DB9DDB3}"/>
              </a:ext>
            </a:extLst>
          </p:cNvPr>
          <p:cNvSpPr/>
          <p:nvPr userDrawn="1"/>
        </p:nvSpPr>
        <p:spPr>
          <a:xfrm>
            <a:off x="5203" y="0"/>
            <a:ext cx="6071246"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990086" y="1019175"/>
            <a:ext cx="4683211" cy="4800600"/>
          </a:xfrm>
        </p:spPr>
        <p:txBody>
          <a:bodyPr/>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A5E53D82-5D52-490A-878B-FD5555C890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pic>
        <p:nvPicPr>
          <p:cNvPr id="13" name="Picture 12">
            <a:extLst>
              <a:ext uri="{FF2B5EF4-FFF2-40B4-BE49-F238E27FC236}">
                <a16:creationId xmlns:a16="http://schemas.microsoft.com/office/drawing/2014/main" id="{E67541A7-0357-4898-A489-024226666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93C76C89-5D27-4207-BEDD-81EBA739F0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4" name="Footer Placeholder 3">
            <a:extLst>
              <a:ext uri="{FF2B5EF4-FFF2-40B4-BE49-F238E27FC236}">
                <a16:creationId xmlns:a16="http://schemas.microsoft.com/office/drawing/2014/main" id="{14743151-FB47-42DB-8B07-E37616EB9136}"/>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FEEA57B9-B023-40E0-BD5B-7543ABA60D6E}"/>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457765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2A32DEC-F418-40A1-9A2D-6C2083AF6C5A}"/>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640142DF-37AC-4A74-9A5E-E0D3F404862A}"/>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5673307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Green Gray">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D1346C-2FAB-435C-B732-77AF6CF2D3EB}"/>
              </a:ext>
            </a:extLst>
          </p:cNvPr>
          <p:cNvSpPr/>
          <p:nvPr userDrawn="1"/>
        </p:nvSpPr>
        <p:spPr>
          <a:xfrm>
            <a:off x="6110351" y="0"/>
            <a:ext cx="6081651"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nchor="t" anchorCtr="0"/>
          <a:lstStyle>
            <a:lvl1pPr>
              <a:defRPr b="1">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9">
            <a:extLst>
              <a:ext uri="{FF2B5EF4-FFF2-40B4-BE49-F238E27FC236}">
                <a16:creationId xmlns:a16="http://schemas.microsoft.com/office/drawing/2014/main" id="{E76BC7A2-0620-4BA6-8249-191150B825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pic>
        <p:nvPicPr>
          <p:cNvPr id="17" name="Picture 16">
            <a:extLst>
              <a:ext uri="{FF2B5EF4-FFF2-40B4-BE49-F238E27FC236}">
                <a16:creationId xmlns:a16="http://schemas.microsoft.com/office/drawing/2014/main" id="{67B49DAD-ADEE-4E34-9A21-48F4E03F0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14" name="Title 2">
            <a:extLst>
              <a:ext uri="{FF2B5EF4-FFF2-40B4-BE49-F238E27FC236}">
                <a16:creationId xmlns:a16="http://schemas.microsoft.com/office/drawing/2014/main" id="{BCBD8963-6728-45ED-94E4-62D6E473111D}"/>
              </a:ext>
            </a:extLst>
          </p:cNvPr>
          <p:cNvSpPr>
            <a:spLocks noGrp="1"/>
          </p:cNvSpPr>
          <p:nvPr>
            <p:ph type="title"/>
          </p:nvPr>
        </p:nvSpPr>
        <p:spPr>
          <a:xfrm>
            <a:off x="1533525" y="1028701"/>
            <a:ext cx="413385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8C049CA2-C053-4C8F-BAE3-C1CC602CBED6}"/>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D08E2E56-9F65-4B45-A5B2-7F3E5D2E8FFA}"/>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647384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Gray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4" name="Group 3">
            <a:extLst>
              <a:ext uri="{FF2B5EF4-FFF2-40B4-BE49-F238E27FC236}">
                <a16:creationId xmlns:a16="http://schemas.microsoft.com/office/drawing/2014/main" id="{BFC845FD-1279-4C3B-8F5D-7EC039CEA440}"/>
              </a:ext>
            </a:extLst>
          </p:cNvPr>
          <p:cNvGrpSpPr/>
          <p:nvPr userDrawn="1"/>
        </p:nvGrpSpPr>
        <p:grpSpPr>
          <a:xfrm>
            <a:off x="0" y="0"/>
            <a:ext cx="7392628" cy="6858000"/>
            <a:chOff x="0" y="0"/>
            <a:chExt cx="14785256" cy="13716000"/>
          </a:xfrm>
        </p:grpSpPr>
        <p:pic>
          <p:nvPicPr>
            <p:cNvPr id="3" name="Picture 2">
              <a:extLst>
                <a:ext uri="{FF2B5EF4-FFF2-40B4-BE49-F238E27FC236}">
                  <a16:creationId xmlns:a16="http://schemas.microsoft.com/office/drawing/2014/main" id="{8551CB16-AEE5-48A9-A50B-48785CBB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2387"/>
            <a:stretch/>
          </p:blipFill>
          <p:spPr>
            <a:xfrm rot="10800000">
              <a:off x="0" y="0"/>
              <a:ext cx="14785256" cy="7658100"/>
            </a:xfrm>
            <a:prstGeom prst="rect">
              <a:avLst/>
            </a:prstGeom>
          </p:spPr>
        </p:pic>
        <p:pic>
          <p:nvPicPr>
            <p:cNvPr id="13" name="Picture 12">
              <a:extLst>
                <a:ext uri="{FF2B5EF4-FFF2-40B4-BE49-F238E27FC236}">
                  <a16:creationId xmlns:a16="http://schemas.microsoft.com/office/drawing/2014/main" id="{93F1D2C8-2253-462D-8125-D8FD33E36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29" r="22387"/>
            <a:stretch/>
          </p:blipFill>
          <p:spPr>
            <a:xfrm rot="10800000">
              <a:off x="0" y="7492181"/>
              <a:ext cx="14785256" cy="6223819"/>
            </a:xfrm>
            <a:prstGeom prst="rect">
              <a:avLst/>
            </a:prstGeom>
          </p:spPr>
        </p:pic>
      </p:gr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lnSpc>
                <a:spcPct val="100000"/>
              </a:lnSpc>
              <a:defRPr sz="3200" b="1">
                <a:latin typeface="Calibri" panose="020F0502020204030204" pitchFamily="34" charset="0"/>
                <a:cs typeface="Calibri" panose="020F0502020204030204" pitchFamily="34" charset="0"/>
              </a:defRPr>
            </a:lvl1pPr>
            <a:lvl2pPr>
              <a:lnSpc>
                <a:spcPct val="100000"/>
              </a:lnSpc>
              <a:defRPr sz="2800">
                <a:latin typeface="Calibri" panose="020F0502020204030204" pitchFamily="34" charset="0"/>
                <a:cs typeface="Calibri" panose="020F0502020204030204" pitchFamily="34" charset="0"/>
              </a:defRPr>
            </a:lvl2pPr>
            <a:lvl3pPr>
              <a:lnSpc>
                <a:spcPct val="100000"/>
              </a:lnSpc>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C3E5416C-CE59-4C37-9F4B-E146BF3F19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Title 2">
            <a:extLst>
              <a:ext uri="{FF2B5EF4-FFF2-40B4-BE49-F238E27FC236}">
                <a16:creationId xmlns:a16="http://schemas.microsoft.com/office/drawing/2014/main" id="{1CAC9D31-A3E6-4934-8D51-251920017277}"/>
              </a:ext>
            </a:extLst>
          </p:cNvPr>
          <p:cNvSpPr>
            <a:spLocks noGrp="1"/>
          </p:cNvSpPr>
          <p:nvPr>
            <p:ph type="title"/>
          </p:nvPr>
        </p:nvSpPr>
        <p:spPr>
          <a:xfrm>
            <a:off x="1419225" y="1028701"/>
            <a:ext cx="4171950" cy="4086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6B7D4BE7-82E4-4079-BB6D-AFDF63A8B96B}"/>
              </a:ext>
            </a:extLst>
          </p:cNvPr>
          <p:cNvSpPr>
            <a:spLocks noGrp="1"/>
          </p:cNvSpPr>
          <p:nvPr>
            <p:ph type="ftr" sz="quarter" idx="13"/>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8" name="Slide Number Placeholder 7">
            <a:extLst>
              <a:ext uri="{FF2B5EF4-FFF2-40B4-BE49-F238E27FC236}">
                <a16:creationId xmlns:a16="http://schemas.microsoft.com/office/drawing/2014/main" id="{7CB3FEC5-FDA5-4064-92D9-5A1B4DCDC896}"/>
              </a:ext>
            </a:extLst>
          </p:cNvPr>
          <p:cNvSpPr>
            <a:spLocks noGrp="1"/>
          </p:cNvSpPr>
          <p:nvPr>
            <p:ph type="sldNum" sz="quarter" idx="14"/>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762136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White Gray">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CA99B2-5A3C-40B0-8B19-222A53F64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6" name="Picture 15">
            <a:extLst>
              <a:ext uri="{FF2B5EF4-FFF2-40B4-BE49-F238E27FC236}">
                <a16:creationId xmlns:a16="http://schemas.microsoft.com/office/drawing/2014/main" id="{D6D59529-B991-4EF1-9B77-26FA5DBB46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1047236" y="1028700"/>
            <a:ext cx="4683211" cy="4800600"/>
          </a:xfrm>
        </p:spPr>
        <p:txBody>
          <a:bodyPr/>
          <a:lstStyle>
            <a:lvl1pPr>
              <a:defRPr sz="3200" b="1">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stStyle>
          <a:p>
            <a:pPr lvl="0"/>
            <a:r>
              <a:rPr lang="en-US" dirty="0"/>
              <a:t>Edit Master text styles</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252A21E6-C700-F04A-AFBF-D249BF836C0A}"/>
              </a:ext>
            </a:extLst>
          </p:cNvPr>
          <p:cNvSpPr/>
          <p:nvPr userDrawn="1"/>
        </p:nvSpPr>
        <p:spPr>
          <a:xfrm>
            <a:off x="6081651" y="0"/>
            <a:ext cx="611035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6570598" y="1028700"/>
            <a:ext cx="5083950" cy="2717390"/>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9" name="Picture 8">
            <a:extLst>
              <a:ext uri="{FF2B5EF4-FFF2-40B4-BE49-F238E27FC236}">
                <a16:creationId xmlns:a16="http://schemas.microsoft.com/office/drawing/2014/main" id="{6247D980-747E-4E92-8744-4B67E66A1E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DD344800-2A12-4606-9F4D-F2EDEBC0D5F0}"/>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E8F3156-2679-449E-BE42-7AE37A7D108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54852861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Green White">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4" name="Picture 13">
            <a:extLst>
              <a:ext uri="{FF2B5EF4-FFF2-40B4-BE49-F238E27FC236}">
                <a16:creationId xmlns:a16="http://schemas.microsoft.com/office/drawing/2014/main" id="{5DD3FA69-ED76-43F4-BF22-8CB2EAD09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568" t="29352" r="24566"/>
          <a:stretch/>
        </p:blipFill>
        <p:spPr>
          <a:xfrm rot="5400000">
            <a:off x="-2000250" y="2000250"/>
            <a:ext cx="6858000" cy="2857500"/>
          </a:xfrm>
          <a:prstGeom prst="rect">
            <a:avLst/>
          </a:prstGeom>
        </p:spPr>
      </p:pic>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6797008" y="1028700"/>
            <a:ext cx="4805990"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628775" y="1028701"/>
            <a:ext cx="4038600" cy="2943225"/>
          </a:xfrm>
        </p:spPr>
        <p:txBody>
          <a:bodyPr anchor="t" anchorCtr="0"/>
          <a:lstStyle>
            <a:lvl1pPr algn="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7" name="Picture 6">
            <a:extLst>
              <a:ext uri="{FF2B5EF4-FFF2-40B4-BE49-F238E27FC236}">
                <a16:creationId xmlns:a16="http://schemas.microsoft.com/office/drawing/2014/main" id="{CC8CD9E9-A3C8-4C26-85E9-08FFC36DB3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4" name="Footer Placeholder 3">
            <a:extLst>
              <a:ext uri="{FF2B5EF4-FFF2-40B4-BE49-F238E27FC236}">
                <a16:creationId xmlns:a16="http://schemas.microsoft.com/office/drawing/2014/main" id="{9BF9F9D3-29D5-40E4-8DA9-61B9F2F4732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A669A3F-E673-450E-99AC-C9F87613F7D9}"/>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250162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White Green">
    <p:bg>
      <p:bgPr>
        <a:solidFill>
          <a:srgbClr val="FFFF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B76B32-2FC6-4BBD-AF81-9BEE5222B5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995" r="25005"/>
          <a:stretch/>
        </p:blipFill>
        <p:spPr>
          <a:xfrm rot="10800000">
            <a:off x="0" y="0"/>
            <a:ext cx="1714500" cy="3829050"/>
          </a:xfrm>
          <a:prstGeom prst="rect">
            <a:avLst/>
          </a:prstGeom>
        </p:spPr>
      </p:pic>
      <p:pic>
        <p:nvPicPr>
          <p:cNvPr id="14" name="Picture 13">
            <a:extLst>
              <a:ext uri="{FF2B5EF4-FFF2-40B4-BE49-F238E27FC236}">
                <a16:creationId xmlns:a16="http://schemas.microsoft.com/office/drawing/2014/main" id="{322E6C02-E5CF-4E11-8CD7-C86D8406E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13" t="18729" r="25006"/>
          <a:stretch/>
        </p:blipFill>
        <p:spPr>
          <a:xfrm rot="10800000">
            <a:off x="-1" y="3746090"/>
            <a:ext cx="1808019" cy="3111910"/>
          </a:xfrm>
          <a:prstGeom prst="rect">
            <a:avLst/>
          </a:prstGeom>
        </p:spPr>
      </p:pic>
      <p:sp>
        <p:nvSpPr>
          <p:cNvPr id="7" name="Rectangle 6">
            <a:extLst>
              <a:ext uri="{FF2B5EF4-FFF2-40B4-BE49-F238E27FC236}">
                <a16:creationId xmlns:a16="http://schemas.microsoft.com/office/drawing/2014/main" id="{8E88FD16-8D36-496F-8B69-A3E04828FE8A}"/>
              </a:ext>
            </a:extLst>
          </p:cNvPr>
          <p:cNvSpPr/>
          <p:nvPr userDrawn="1"/>
        </p:nvSpPr>
        <p:spPr>
          <a:xfrm>
            <a:off x="6076448" y="0"/>
            <a:ext cx="6110350" cy="6858000"/>
          </a:xfrm>
          <a:prstGeom prst="rect">
            <a:avLst/>
          </a:prstGeom>
          <a:solidFill>
            <a:srgbClr val="00C895"/>
          </a:solidFill>
          <a:ln w="12700" cap="flat">
            <a:noFill/>
            <a:miter lim="400000"/>
          </a:ln>
          <a:effectLst>
            <a:innerShdw blurRad="76200" dist="38100" dir="5400000">
              <a:prstClr val="black">
                <a:alpha val="3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Text Placeholder 7">
            <a:extLst>
              <a:ext uri="{FF2B5EF4-FFF2-40B4-BE49-F238E27FC236}">
                <a16:creationId xmlns:a16="http://schemas.microsoft.com/office/drawing/2014/main" id="{25A7B58D-A6EC-43C9-8E17-BEE465D370F2}"/>
              </a:ext>
            </a:extLst>
          </p:cNvPr>
          <p:cNvSpPr>
            <a:spLocks noGrp="1"/>
          </p:cNvSpPr>
          <p:nvPr userDrawn="1">
            <p:ph type="body" sz="quarter" idx="12"/>
          </p:nvPr>
        </p:nvSpPr>
        <p:spPr>
          <a:xfrm>
            <a:off x="1028186" y="1028700"/>
            <a:ext cx="4683211" cy="4800600"/>
          </a:xfrm>
        </p:spPr>
        <p:txBody>
          <a:bodyPr/>
          <a:lstStyle>
            <a:lvl1pPr>
              <a:defRPr b="1"/>
            </a:lvl1pPr>
          </a:lstStyle>
          <a:p>
            <a:pPr lvl="0"/>
            <a:r>
              <a:rPr lang="en-US" dirty="0"/>
              <a:t>Edit Master text styles</a:t>
            </a:r>
          </a:p>
          <a:p>
            <a:pPr lvl="1"/>
            <a:r>
              <a:rPr lang="en-US" dirty="0"/>
              <a:t>Second level</a:t>
            </a:r>
          </a:p>
          <a:p>
            <a:pPr lvl="2"/>
            <a:r>
              <a:rPr lang="en-US" dirty="0"/>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userDrawn="1">
            <p:ph type="title"/>
          </p:nvPr>
        </p:nvSpPr>
        <p:spPr>
          <a:xfrm>
            <a:off x="6570598" y="1028701"/>
            <a:ext cx="5083950" cy="976707"/>
          </a:xfrm>
        </p:spPr>
        <p:txBody>
          <a:bodyPr anchor="t" anchorCtr="0"/>
          <a:lstStyle>
            <a:lvl1pPr>
              <a:lnSpc>
                <a:spcPct val="90000"/>
              </a:lnSpc>
              <a:defRPr sz="4800" b="1">
                <a:solidFill>
                  <a:schemeClr val="bg1"/>
                </a:solidFill>
                <a:latin typeface="Times" panose="02020603050405020304" pitchFamily="18" charset="0"/>
                <a:cs typeface="Times" panose="02020603050405020304" pitchFamily="18" charset="0"/>
              </a:defRPr>
            </a:lvl1pPr>
          </a:lstStyle>
          <a:p>
            <a:r>
              <a:rPr lang="en-US" dirty="0"/>
              <a:t>Click to edit Master title style</a:t>
            </a:r>
          </a:p>
        </p:txBody>
      </p:sp>
      <p:pic>
        <p:nvPicPr>
          <p:cNvPr id="10" name="Picture 9">
            <a:extLst>
              <a:ext uri="{FF2B5EF4-FFF2-40B4-BE49-F238E27FC236}">
                <a16:creationId xmlns:a16="http://schemas.microsoft.com/office/drawing/2014/main" id="{33F70AA3-75FF-4509-B25D-75814C72D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351" y="6363695"/>
            <a:ext cx="1083726" cy="268217"/>
          </a:xfrm>
          <a:prstGeom prst="rect">
            <a:avLst/>
          </a:prstGeom>
        </p:spPr>
      </p:pic>
      <p:sp>
        <p:nvSpPr>
          <p:cNvPr id="4" name="Footer Placeholder 3">
            <a:extLst>
              <a:ext uri="{FF2B5EF4-FFF2-40B4-BE49-F238E27FC236}">
                <a16:creationId xmlns:a16="http://schemas.microsoft.com/office/drawing/2014/main" id="{4D9905E7-570C-4E40-9568-04C0A6A8FFED}"/>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3391655C-27DA-4F60-8CCE-2898F1D0BACE}"/>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26811039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7467-A5D5-514D-92D3-C0EB4D1C6C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A15B92-D7C3-4B4E-931A-0BCDF070A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9B82CE0-E678-5542-A3F2-FF8D34B43DB2}"/>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214E21FC-FC55-B24D-9D30-533DD92A4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165A6-B01E-5E4D-8AEC-D4B73FBDFFA2}"/>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51437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3B4-73D4-614A-BA83-D8E3F1805C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B55887-60DC-B74E-900F-432F7FDB04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582DA7-A8C2-5149-AC10-FC62BC1C924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DD5091C9-56D9-FE44-90E1-82A671A4A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C2E22-F68D-2F42-B79C-68012CC0E07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454212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4151-3F6E-BE44-A594-A9653DEEEB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98803C-7C15-384A-8819-51C11BDE2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7698A-8290-5D47-B41E-72AB1B5CA8A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3969F231-1C2C-7A45-996A-2F171C46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BDB1C-EF1F-5E40-98BB-0DD12C976A1F}"/>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4134559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DF6-4372-CB49-85CD-C0D4B4AF8E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3E1965-0E97-0749-B5A4-40FA8BC8C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11D31F-49AF-8548-AFBC-1E8A6CEA22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32E71A-D1CB-A04E-B0A6-48669AFE3DFA}"/>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907510AD-B756-4245-8945-764E95A2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86D5E-3A0B-594D-8521-3C1B27A6CC8E}"/>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53776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2CCE-6F48-B647-B7D2-098663B589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091739-A316-5547-AEE9-9071C1D32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C6CF9C-6491-2046-B03C-2E9E26BF8DE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5BDDC3-F440-F24D-A927-1B391890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0AD71D-5C33-D64A-820E-6638D01F35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67FED1-1D1E-7F44-9762-2A0B07541287}"/>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8" name="Footer Placeholder 7">
            <a:extLst>
              <a:ext uri="{FF2B5EF4-FFF2-40B4-BE49-F238E27FC236}">
                <a16:creationId xmlns:a16="http://schemas.microsoft.com/office/drawing/2014/main" id="{D48E81B0-5AF8-1A4E-A8BE-D4F1E98D0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44921-B937-4E46-92A1-3C5BA4D49D41}"/>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00190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417678098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52B1-2857-F84E-A955-470B576105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EE0D515-A328-924B-A89B-B24964200628}"/>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4" name="Footer Placeholder 3">
            <a:extLst>
              <a:ext uri="{FF2B5EF4-FFF2-40B4-BE49-F238E27FC236}">
                <a16:creationId xmlns:a16="http://schemas.microsoft.com/office/drawing/2014/main" id="{A83B1C3E-E3EA-4C49-9862-259F89EB8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DE971B-6B9C-D740-8CE9-48013AB4C7E9}"/>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461521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90C6A-D591-9A4B-B4CC-33141E218A8B}"/>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3" name="Footer Placeholder 2">
            <a:extLst>
              <a:ext uri="{FF2B5EF4-FFF2-40B4-BE49-F238E27FC236}">
                <a16:creationId xmlns:a16="http://schemas.microsoft.com/office/drawing/2014/main" id="{303AC276-6C1B-D742-B085-C31DA76B99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5A0CA-FAC5-6B40-AD3D-A56950712388}"/>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675681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1FC6-945E-774A-B5C7-B3EFD3C3AB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E73584-4171-4D48-9E6D-E3B7EB902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DFCF45-1A9C-B543-A4C5-EB5845A78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6DE1-2CCA-2846-80EF-C1E088563E65}"/>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39047977-04D2-7C4D-8DB4-4F27DC8A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2B1DE-1604-304C-9952-BBE3550A3057}"/>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36802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F9A-7F3B-2F40-BDAC-AD673CAFFB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0352EF-9BAC-D54F-904E-0EA29C562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BA1F3-8922-0A4C-99ED-DCB866FB9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3522D3-E1DB-C448-9CE1-1894CC1584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6" name="Footer Placeholder 5">
            <a:extLst>
              <a:ext uri="{FF2B5EF4-FFF2-40B4-BE49-F238E27FC236}">
                <a16:creationId xmlns:a16="http://schemas.microsoft.com/office/drawing/2014/main" id="{2D6A3C9E-E3C2-1249-BBD0-1DB72F2AC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C2BA9-F3AE-5F4F-BC72-C6B835235124}"/>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194506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7AE-40E6-2E45-B0CA-1DBBEF12DB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CD01DD-F46E-5342-AD79-AEA0B0362F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BA026-A9EE-6544-9A9A-DCC701800B14}"/>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CA42687C-318A-FC4E-856D-E1787C1C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CFB1C-6C06-4E47-981D-EA4E1613E68A}"/>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2963430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3F66E-73C0-F44C-B863-31AA0E9A1C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11490-440C-9849-A43C-568DCC5049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DC2928-F0A2-D94E-A29C-A2DD418E6C00}"/>
              </a:ext>
            </a:extLst>
          </p:cNvPr>
          <p:cNvSpPr>
            <a:spLocks noGrp="1"/>
          </p:cNvSpPr>
          <p:nvPr>
            <p:ph type="dt" sz="half" idx="10"/>
          </p:nvPr>
        </p:nvSpPr>
        <p:spPr/>
        <p:txBody>
          <a:body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F3B2BBF8-9E5A-6543-B8B6-501F687D6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64FA9-398B-8542-92E0-BA3B4FDAB4EB}"/>
              </a:ext>
            </a:extLst>
          </p:cNvPr>
          <p:cNvSpPr>
            <a:spLocks noGrp="1"/>
          </p:cNvSpPr>
          <p:nvPr>
            <p:ph type="sldNum" sz="quarter" idx="12"/>
          </p:nvPr>
        </p:nvSpPr>
        <p:spPr/>
        <p:txBody>
          <a:bodyPr/>
          <a:lstStyle/>
          <a:p>
            <a:fld id="{BD34332F-7622-C44A-A316-11507EBB0905}" type="slidenum">
              <a:rPr lang="en-US" smtClean="0"/>
              <a:t>‹#›</a:t>
            </a:fld>
            <a:endParaRPr lang="en-US"/>
          </a:p>
        </p:txBody>
      </p:sp>
    </p:spTree>
    <p:extLst>
      <p:ext uri="{BB962C8B-B14F-4D97-AF65-F5344CB8AC3E}">
        <p14:creationId xmlns:p14="http://schemas.microsoft.com/office/powerpoint/2010/main" val="189056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9465C2C6-1F20-4B4A-B485-4EAC3C04663D}"/>
              </a:ext>
            </a:extLst>
          </p:cNvPr>
          <p:cNvSpPr>
            <a:spLocks noGrp="1"/>
          </p:cNvSpPr>
          <p:nvPr>
            <p:ph type="ftr" sz="quarter" idx="16"/>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8AE9564F-5D47-45EC-B551-7BC5852C799F}"/>
              </a:ext>
            </a:extLst>
          </p:cNvPr>
          <p:cNvSpPr>
            <a:spLocks noGrp="1"/>
          </p:cNvSpPr>
          <p:nvPr>
            <p:ph type="sldNum" sz="quarter" idx="17"/>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250854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2"/>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70"/>
            <a:ext cx="1127751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DA3428C-491F-450E-8E34-17ED5471F4AD}"/>
              </a:ext>
            </a:extLst>
          </p:cNvPr>
          <p:cNvSpPr>
            <a:spLocks noGrp="1"/>
          </p:cNvSpPr>
          <p:nvPr>
            <p:ph type="ftr" sz="quarter" idx="15"/>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A1DC4F4E-9580-4EF2-B91C-BE45C227E78D}"/>
              </a:ext>
            </a:extLst>
          </p:cNvPr>
          <p:cNvSpPr>
            <a:spLocks noGrp="1"/>
          </p:cNvSpPr>
          <p:nvPr>
            <p:ph type="sldNum" sz="quarter" idx="16"/>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0967558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80380"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8EF7831-790F-4971-A001-D60F32D04666}"/>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439DAEFE-1166-4D52-87A6-C3D9F2F76445}"/>
              </a:ext>
            </a:extLst>
          </p:cNvPr>
          <p:cNvSpPr>
            <a:spLocks noGrp="1"/>
          </p:cNvSpPr>
          <p:nvPr>
            <p:ph type="sldNum" sz="quarter" idx="17"/>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11968027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367783"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2" name="Footer Placeholder 1">
            <a:extLst>
              <a:ext uri="{FF2B5EF4-FFF2-40B4-BE49-F238E27FC236}">
                <a16:creationId xmlns:a16="http://schemas.microsoft.com/office/drawing/2014/main" id="{07CAC655-584A-4494-AB84-15016626B542}"/>
              </a:ext>
            </a:extLst>
          </p:cNvPr>
          <p:cNvSpPr>
            <a:spLocks noGrp="1"/>
          </p:cNvSpPr>
          <p:nvPr>
            <p:ph type="ftr" sz="quarter" idx="15"/>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E172840C-C6FD-4FBA-A224-9C02DBF71DC4}"/>
              </a:ext>
            </a:extLst>
          </p:cNvPr>
          <p:cNvSpPr>
            <a:spLocks noGrp="1"/>
          </p:cNvSpPr>
          <p:nvPr>
            <p:ph type="sldNum" sz="quarter" idx="16"/>
          </p:nvPr>
        </p:nvSpPr>
        <p:spPr/>
        <p:txBody>
          <a:bodyPr/>
          <a:lstStyle/>
          <a:p>
            <a:fld id="{46295180-FDB1-4196-84A4-AB3CBFFFE894}"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50"/>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70"/>
            <a:ext cx="11147766" cy="976707"/>
          </a:xfrm>
        </p:spPr>
        <p:txBody>
          <a:bodyPr anchor="ctr" anchorCtr="0"/>
          <a:lstStyle>
            <a:lvl1pPr>
              <a:lnSpc>
                <a:spcPct val="90000"/>
              </a:lnSpc>
              <a:defRPr sz="3600" b="0">
                <a:solidFill>
                  <a:srgbClr val="474747"/>
                </a:solidFill>
              </a:defRPr>
            </a:lvl1pPr>
          </a:lstStyle>
          <a:p>
            <a:r>
              <a:rPr lang="en-US"/>
              <a:t>Click to edit Master title style</a:t>
            </a:r>
            <a:endParaRPr lang="en-US" dirty="0"/>
          </a:p>
        </p:txBody>
      </p:sp>
      <p:sp>
        <p:nvSpPr>
          <p:cNvPr id="13" name="Text Placeholder 11">
            <a:extLst>
              <a:ext uri="{FF2B5EF4-FFF2-40B4-BE49-F238E27FC236}">
                <a16:creationId xmlns:a16="http://schemas.microsoft.com/office/drawing/2014/main" id="{94D84075-6244-4950-8EB3-99C13A52227C}"/>
              </a:ext>
            </a:extLst>
          </p:cNvPr>
          <p:cNvSpPr>
            <a:spLocks noGrp="1"/>
          </p:cNvSpPr>
          <p:nvPr>
            <p:ph type="body" sz="quarter" idx="12"/>
          </p:nvPr>
        </p:nvSpPr>
        <p:spPr>
          <a:xfrm>
            <a:off x="320611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6" name="Text Placeholder 11">
            <a:extLst>
              <a:ext uri="{FF2B5EF4-FFF2-40B4-BE49-F238E27FC236}">
                <a16:creationId xmlns:a16="http://schemas.microsoft.com/office/drawing/2014/main" id="{C93372E9-51E8-4163-A303-81EEF4B82CCE}"/>
              </a:ext>
            </a:extLst>
          </p:cNvPr>
          <p:cNvSpPr>
            <a:spLocks noGrp="1"/>
          </p:cNvSpPr>
          <p:nvPr>
            <p:ph type="body" sz="quarter" idx="15"/>
          </p:nvPr>
        </p:nvSpPr>
        <p:spPr>
          <a:xfrm>
            <a:off x="6254115"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17" name="Text Placeholder 11">
            <a:extLst>
              <a:ext uri="{FF2B5EF4-FFF2-40B4-BE49-F238E27FC236}">
                <a16:creationId xmlns:a16="http://schemas.microsoft.com/office/drawing/2014/main" id="{7EEB277D-6A76-4A35-87C3-6849CB85DEDC}"/>
              </a:ext>
            </a:extLst>
          </p:cNvPr>
          <p:cNvSpPr>
            <a:spLocks noGrp="1"/>
          </p:cNvSpPr>
          <p:nvPr>
            <p:ph type="body" sz="quarter" idx="16"/>
          </p:nvPr>
        </p:nvSpPr>
        <p:spPr>
          <a:xfrm>
            <a:off x="9313546" y="1094258"/>
            <a:ext cx="2878455" cy="5767551"/>
          </a:xfrm>
          <a:gradFill>
            <a:gsLst>
              <a:gs pos="0">
                <a:schemeClr val="accent6">
                  <a:alpha val="20000"/>
                </a:schemeClr>
              </a:gs>
              <a:gs pos="100000">
                <a:schemeClr val="bg1">
                  <a:alpha val="0"/>
                </a:schemeClr>
              </a:gs>
            </a:gsLst>
            <a:lin ang="0" scaled="0"/>
          </a:gradFill>
          <a:ln>
            <a:noFill/>
          </a:ln>
        </p:spPr>
        <p:txBody>
          <a:bodyPr lIns="274320" tIns="274320" rIns="548640"/>
          <a:lstStyle/>
          <a:p>
            <a:pPr marL="232569" lvl="0" indent="-142875" defTabSz="622300">
              <a:lnSpc>
                <a:spcPct val="100000"/>
              </a:lnSpc>
              <a:spcBef>
                <a:spcPct val="0"/>
              </a:spcBef>
              <a:spcAft>
                <a:spcPts val="1200"/>
              </a:spcAft>
              <a:buChar char="•"/>
            </a:pPr>
            <a:r>
              <a:rPr lang="en-US" sz="1300" kern="1200"/>
              <a:t>Click to edit Master text styles</a:t>
            </a:r>
          </a:p>
        </p:txBody>
      </p:sp>
      <p:sp>
        <p:nvSpPr>
          <p:cNvPr id="2" name="Footer Placeholder 1">
            <a:extLst>
              <a:ext uri="{FF2B5EF4-FFF2-40B4-BE49-F238E27FC236}">
                <a16:creationId xmlns:a16="http://schemas.microsoft.com/office/drawing/2014/main" id="{BCB97ED4-6A94-4F9E-A6B9-BBAF3CA36C50}"/>
              </a:ext>
            </a:extLst>
          </p:cNvPr>
          <p:cNvSpPr>
            <a:spLocks noGrp="1"/>
          </p:cNvSpPr>
          <p:nvPr>
            <p:ph type="ftr" sz="quarter" idx="17"/>
          </p:nvPr>
        </p:nvSpPr>
        <p:spPr/>
        <p:txBody>
          <a:bodyPr/>
          <a:lstStyle>
            <a:lvl1pPr>
              <a:defRPr>
                <a:solidFill>
                  <a:schemeClr val="bg1"/>
                </a:solidFill>
              </a:defRPr>
            </a:lvl1p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3E6DC570-CC53-4238-8CD2-0A22FB3A5A34}"/>
              </a:ext>
            </a:extLst>
          </p:cNvPr>
          <p:cNvSpPr>
            <a:spLocks noGrp="1"/>
          </p:cNvSpPr>
          <p:nvPr>
            <p:ph type="sldNum" sz="quarter" idx="18"/>
          </p:nvPr>
        </p:nvSpPr>
        <p:spPr/>
        <p:txBody>
          <a:bodyPr/>
          <a:lstStyle>
            <a:lvl1pPr>
              <a:defRPr>
                <a:solidFill>
                  <a:schemeClr val="bg1"/>
                </a:solidFill>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39201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2" y="88570"/>
            <a:ext cx="11027683" cy="976707"/>
          </a:xfrm>
        </p:spPr>
        <p:txBody>
          <a:bodyPr anchor="ctr" anchorCtr="0"/>
          <a:lstStyle>
            <a:lvl1pPr>
              <a:lnSpc>
                <a:spcPct val="90000"/>
              </a:lnSpc>
              <a:defRPr sz="3600" b="0">
                <a:solidFill>
                  <a:schemeClr val="tx1"/>
                </a:solidFill>
              </a:defRPr>
            </a:lvl1pPr>
          </a:lstStyle>
          <a:p>
            <a:r>
              <a:rPr lang="en-US"/>
              <a:t>Click to edit Master title style</a:t>
            </a:r>
            <a:endParaRPr lang="en-US" dirty="0"/>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Footer Placeholder 1">
            <a:extLst>
              <a:ext uri="{FF2B5EF4-FFF2-40B4-BE49-F238E27FC236}">
                <a16:creationId xmlns:a16="http://schemas.microsoft.com/office/drawing/2014/main" id="{429F1A59-AD08-471F-A41D-917A9C230D6F}"/>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1023E833-B0DB-4F64-9A4B-DB56DA96523B}"/>
              </a:ext>
            </a:extLst>
          </p:cNvPr>
          <p:cNvSpPr>
            <a:spLocks noGrp="1"/>
          </p:cNvSpPr>
          <p:nvPr>
            <p:ph type="sldNum" sz="quarter" idx="14"/>
          </p:nvPr>
        </p:nvSpPr>
        <p:spPr/>
        <p:txBody>
          <a:body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763736269"/>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110265"/>
            <a:ext cx="11231789" cy="96545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endParaRPr dirty="0"/>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823576" y="6340476"/>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4401" t="73917" r="438" b="3"/>
          <a:stretch/>
        </p:blipFill>
        <p:spPr>
          <a:xfrm>
            <a:off x="54319" y="2673"/>
            <a:ext cx="642913" cy="1097304"/>
          </a:xfrm>
          <a:prstGeom prst="rect">
            <a:avLst/>
          </a:prstGeom>
        </p:spPr>
      </p:pic>
      <p:sp>
        <p:nvSpPr>
          <p:cNvPr id="2" name="Footer Placeholder 1">
            <a:extLst>
              <a:ext uri="{FF2B5EF4-FFF2-40B4-BE49-F238E27FC236}">
                <a16:creationId xmlns:a16="http://schemas.microsoft.com/office/drawing/2014/main" id="{24116873-45E7-46F6-A826-850467919D04}"/>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dirty="0"/>
              <a:t>©Solace  |  Proprietary &amp; Confidential</a:t>
            </a:r>
          </a:p>
        </p:txBody>
      </p:sp>
      <p:sp>
        <p:nvSpPr>
          <p:cNvPr id="3" name="Slide Number Placeholder 2">
            <a:extLst>
              <a:ext uri="{FF2B5EF4-FFF2-40B4-BE49-F238E27FC236}">
                <a16:creationId xmlns:a16="http://schemas.microsoft.com/office/drawing/2014/main" id="{CE485F9E-8CD5-4224-9C4D-D69BC7F87241}"/>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740" r:id="rId2"/>
    <p:sldLayoutId id="2147483781" r:id="rId3"/>
    <p:sldLayoutId id="2147483739" r:id="rId4"/>
    <p:sldLayoutId id="2147483737" r:id="rId5"/>
    <p:sldLayoutId id="2147483738" r:id="rId6"/>
    <p:sldLayoutId id="2147483733" r:id="rId7"/>
    <p:sldLayoutId id="2147483782" r:id="rId8"/>
    <p:sldLayoutId id="2147483735" r:id="rId9"/>
    <p:sldLayoutId id="2147483741" r:id="rId10"/>
    <p:sldLayoutId id="2147483785" r:id="rId11"/>
    <p:sldLayoutId id="2147483787" r:id="rId12"/>
    <p:sldLayoutId id="2147483788" r:id="rId13"/>
  </p:sldLayoutIdLst>
  <p:transition spd="med"/>
  <p:hf hdr="0" dt="0"/>
  <p:txStyles>
    <p:titleStyle>
      <a:lvl1pPr marL="0" marR="0" indent="0" algn="l" defTabSz="409575" eaLnBrk="1" latinLnBrk="0" hangingPunct="1">
        <a:lnSpc>
          <a:spcPct val="100000"/>
        </a:lnSpc>
        <a:spcBef>
          <a:spcPts val="0"/>
        </a:spcBef>
        <a:spcAft>
          <a:spcPts val="0"/>
        </a:spcAft>
        <a:buClrTx/>
        <a:buSzTx/>
        <a:buFontTx/>
        <a:buNone/>
        <a:tabLst/>
        <a:defRPr sz="36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0" marR="0" indent="1143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eaLnBrk="1" latinLnBrk="0" hangingPunct="1">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eaLnBrk="1" latinLnBrk="0" hangingPunct="1">
        <a:lnSpc>
          <a:spcPct val="100000"/>
        </a:lnSpc>
        <a:spcBef>
          <a:spcPts val="600"/>
        </a:spcBef>
        <a:spcAft>
          <a:spcPts val="0"/>
        </a:spcAft>
        <a:buClr>
          <a:srgbClr val="00AD93"/>
        </a:buClr>
        <a:buSzPct val="100000"/>
        <a:buFont typeface="Arial" panose="020B0604020202020204" pitchFamily="34" charset="0"/>
        <a:buChar char="•"/>
        <a:tabLst/>
        <a:defRPr sz="3200" b="1"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1pPr>
      <a:lvl2pPr marL="653257" marR="0" indent="-187325" algn="l" defTabSz="409575" eaLnBrk="1" latinLnBrk="0" hangingPunct="1">
        <a:lnSpc>
          <a:spcPct val="100000"/>
        </a:lnSpc>
        <a:spcBef>
          <a:spcPts val="600"/>
        </a:spcBef>
        <a:spcAft>
          <a:spcPts val="0"/>
        </a:spcAft>
        <a:buClrTx/>
        <a:buSzPct val="100000"/>
        <a:buFont typeface="Open Sans" panose="020B0606030504020204" pitchFamily="34" charset="0"/>
        <a:buChar char="–"/>
        <a:tabLst/>
        <a:defRPr sz="28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2pPr>
      <a:lvl3pPr marL="942182" marR="0" indent="-121444" algn="l" defTabSz="409575" eaLnBrk="1" latinLnBrk="0" hangingPunct="1">
        <a:lnSpc>
          <a:spcPct val="100000"/>
        </a:lnSpc>
        <a:spcBef>
          <a:spcPts val="600"/>
        </a:spcBef>
        <a:spcAft>
          <a:spcPts val="0"/>
        </a:spcAft>
        <a:buClrTx/>
        <a:buSzPct val="70000"/>
        <a:buFont typeface="Arial" panose="020B0604020202020204" pitchFamily="34" charset="0"/>
        <a:buChar char="•"/>
        <a:tabLst/>
        <a:defRPr sz="2000" b="0" i="0" u="none" strike="noStrike" cap="none" spc="0" baseline="0">
          <a:ln>
            <a:noFill/>
          </a:ln>
          <a:solidFill>
            <a:srgbClr val="474747"/>
          </a:solidFill>
          <a:uFillTx/>
          <a:latin typeface="Calibri" panose="020F0502020204030204" pitchFamily="34" charset="0"/>
          <a:ea typeface="Open Sans" panose="020B0606030504020204" pitchFamily="34" charset="0"/>
          <a:cs typeface="Calibri" panose="020F0502020204030204" pitchFamily="34" charset="0"/>
          <a:sym typeface="Gill Sans"/>
        </a:defRPr>
      </a:lvl3pPr>
      <a:lvl4pPr marL="89535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eaLnBrk="1" latinLnBrk="0" hangingPunct="1">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eaLnBrk="1" latinLnBrk="0" hangingPunct="1">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2" y="493673"/>
            <a:ext cx="11231789" cy="689882"/>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t"/>
          <a:lstStyle/>
          <a:p>
            <a:r>
              <a:rPr dirty="0"/>
              <a:t>Title Text</a:t>
            </a:r>
          </a:p>
        </p:txBody>
      </p:sp>
      <p:sp>
        <p:nvSpPr>
          <p:cNvPr id="5" name="Body Level One…"/>
          <p:cNvSpPr txBox="1">
            <a:spLocks noGrp="1"/>
          </p:cNvSpPr>
          <p:nvPr>
            <p:ph type="body" idx="1"/>
          </p:nvPr>
        </p:nvSpPr>
        <p:spPr>
          <a:xfrm>
            <a:off x="598262" y="1193293"/>
            <a:ext cx="11231789" cy="4276725"/>
          </a:xfrm>
          <a:prstGeom prst="rect">
            <a:avLst/>
          </a:prstGeom>
          <a:ln w="12700">
            <a:miter lim="400000"/>
          </a:ln>
          <a:extLst>
            <a:ext uri="{C572A759-6A51-4108-AA02-DFA0A04FC94B}">
              <ma14:wrappingTextBoxFlag xmlns:ma14="http://schemas.microsoft.com/office/mac/drawingml/2011/main" xmlns="" val="1"/>
            </a:ext>
          </a:extLst>
        </p:spPr>
        <p:txBody>
          <a:bodyPr lIns="0" tIns="76200" rIns="0" bIns="76200" anchor="t"/>
          <a:lstStyle/>
          <a:p>
            <a:r>
              <a:rPr dirty="0"/>
              <a:t>Body Level One</a:t>
            </a:r>
          </a:p>
          <a:p>
            <a:pPr lvl="1"/>
            <a:r>
              <a:rPr dirty="0"/>
              <a:t>Body Level Two</a:t>
            </a:r>
          </a:p>
          <a:p>
            <a:pPr lvl="2"/>
            <a:r>
              <a:rPr dirty="0"/>
              <a:t>Body Level Three</a:t>
            </a:r>
          </a:p>
        </p:txBody>
      </p:sp>
      <p:sp>
        <p:nvSpPr>
          <p:cNvPr id="12" name="Footer Placeholder 1">
            <a:extLst>
              <a:ext uri="{FF2B5EF4-FFF2-40B4-BE49-F238E27FC236}">
                <a16:creationId xmlns:a16="http://schemas.microsoft.com/office/drawing/2014/main" id="{D8493C74-660E-482B-97CB-2638FD394001}"/>
              </a:ext>
            </a:extLst>
          </p:cNvPr>
          <p:cNvSpPr>
            <a:spLocks noGrp="1"/>
          </p:cNvSpPr>
          <p:nvPr>
            <p:ph type="ftr" sz="quarter" idx="3"/>
          </p:nvPr>
        </p:nvSpPr>
        <p:spPr>
          <a:xfrm>
            <a:off x="-1" y="6610350"/>
            <a:ext cx="1809751" cy="244977"/>
          </a:xfrm>
          <a:prstGeom prst="rect">
            <a:avLst/>
          </a:prstGeom>
        </p:spPr>
        <p:txBody>
          <a:bodyPr vert="horz" lIns="91440" tIns="45720" rIns="91440" bIns="45720" rtlCol="0" anchor="ctr"/>
          <a:lstStyle>
            <a:lvl1pPr algn="ctr">
              <a:defRPr sz="1200" b="0">
                <a:solidFill>
                  <a:schemeClr val="tx1"/>
                </a:solidFill>
                <a:latin typeface="Calibri" panose="020F0502020204030204" pitchFamily="34" charset="0"/>
                <a:cs typeface="Calibri" panose="020F0502020204030204" pitchFamily="34" charset="0"/>
              </a:defRPr>
            </a:lvl1pPr>
          </a:lstStyle>
          <a:p>
            <a:pPr algn="l"/>
            <a:r>
              <a:rPr lang="en-US" sz="800"/>
              <a:t>©Solace  |  Proprietary &amp; Confidential</a:t>
            </a:r>
            <a:endParaRPr lang="en-US" sz="800" dirty="0"/>
          </a:p>
        </p:txBody>
      </p:sp>
      <p:sp>
        <p:nvSpPr>
          <p:cNvPr id="14" name="Slide Number Placeholder 2">
            <a:extLst>
              <a:ext uri="{FF2B5EF4-FFF2-40B4-BE49-F238E27FC236}">
                <a16:creationId xmlns:a16="http://schemas.microsoft.com/office/drawing/2014/main" id="{CB3567D4-4F5D-40F9-9EB3-DA5B4B7EAE8B}"/>
              </a:ext>
            </a:extLst>
          </p:cNvPr>
          <p:cNvSpPr>
            <a:spLocks noGrp="1"/>
          </p:cNvSpPr>
          <p:nvPr>
            <p:ph type="sldNum" sz="quarter" idx="4"/>
          </p:nvPr>
        </p:nvSpPr>
        <p:spPr>
          <a:xfrm>
            <a:off x="0" y="6434583"/>
            <a:ext cx="504825" cy="224968"/>
          </a:xfrm>
          <a:prstGeom prst="rect">
            <a:avLst/>
          </a:prstGeom>
        </p:spPr>
        <p:txBody>
          <a:bodyPr vert="horz" lIns="91440" tIns="45720" rIns="91440" bIns="45720" rtlCol="0" anchor="ctr"/>
          <a:lstStyle>
            <a:lvl1pPr algn="l">
              <a:defRPr sz="1400" b="0">
                <a:solidFill>
                  <a:schemeClr val="tx1"/>
                </a:solidFill>
                <a:latin typeface="Calibri" panose="020F0502020204030204" pitchFamily="34" charset="0"/>
                <a:cs typeface="Calibri" panose="020F0502020204030204" pitchFamily="34" charset="0"/>
              </a:defRPr>
            </a:lvl1pPr>
          </a:lstStyle>
          <a:p>
            <a:fld id="{46295180-FDB1-4196-84A4-AB3CBFFFE894}" type="slidenum">
              <a:rPr lang="en-US" smtClean="0"/>
              <a:pPr/>
              <a:t>‹#›</a:t>
            </a:fld>
            <a:endParaRPr lang="en-US" dirty="0"/>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83" r:id="rId3"/>
    <p:sldLayoutId id="2147483786" r:id="rId4"/>
    <p:sldLayoutId id="2147483784" r:id="rId5"/>
    <p:sldLayoutId id="2147483780" r:id="rId6"/>
    <p:sldLayoutId id="2147483779" r:id="rId7"/>
    <p:sldLayoutId id="2147483775" r:id="rId8"/>
    <p:sldLayoutId id="2147483776" r:id="rId9"/>
    <p:sldLayoutId id="2147483777" r:id="rId10"/>
    <p:sldLayoutId id="2147483778" r:id="rId11"/>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BE6D7-45CF-C440-BAE8-56BB8E17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E89704-3E46-2F44-A747-902FBE4C8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B0EC54-47BA-7547-9D6F-B97287B8B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5EF26-AB2E-124E-8EBD-44C61C6F043D}" type="datetimeFigureOut">
              <a:rPr lang="en-US" smtClean="0"/>
              <a:t>7/30/19</a:t>
            </a:fld>
            <a:endParaRPr lang="en-US"/>
          </a:p>
        </p:txBody>
      </p:sp>
      <p:sp>
        <p:nvSpPr>
          <p:cNvPr id="5" name="Footer Placeholder 4">
            <a:extLst>
              <a:ext uri="{FF2B5EF4-FFF2-40B4-BE49-F238E27FC236}">
                <a16:creationId xmlns:a16="http://schemas.microsoft.com/office/drawing/2014/main" id="{E11B16EB-839B-F34B-A9EC-8D89852AF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70704-63FD-3343-85AB-AFEC66B5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332F-7622-C44A-A316-11507EBB0905}" type="slidenum">
              <a:rPr lang="en-US" smtClean="0"/>
              <a:t>‹#›</a:t>
            </a:fld>
            <a:endParaRPr lang="en-US"/>
          </a:p>
        </p:txBody>
      </p:sp>
    </p:spTree>
    <p:extLst>
      <p:ext uri="{BB962C8B-B14F-4D97-AF65-F5344CB8AC3E}">
        <p14:creationId xmlns:p14="http://schemas.microsoft.com/office/powerpoint/2010/main" val="186287907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3D305-21EA-0E4F-94A8-4DF63C8F6C6C}"/>
              </a:ext>
            </a:extLst>
          </p:cNvPr>
          <p:cNvSpPr>
            <a:spLocks noGrp="1"/>
          </p:cNvSpPr>
          <p:nvPr>
            <p:ph type="title"/>
          </p:nvPr>
        </p:nvSpPr>
        <p:spPr>
          <a:xfrm>
            <a:off x="1535963" y="942974"/>
            <a:ext cx="6826159" cy="2894787"/>
          </a:xfrm>
        </p:spPr>
        <p:txBody>
          <a:bodyPr/>
          <a:lstStyle/>
          <a:p>
            <a:r>
              <a:rPr lang="en-US" dirty="0"/>
              <a:t>Central Data Exchange Demo</a:t>
            </a:r>
          </a:p>
        </p:txBody>
      </p:sp>
      <p:sp>
        <p:nvSpPr>
          <p:cNvPr id="2" name="Rectangle 1">
            <a:extLst>
              <a:ext uri="{FF2B5EF4-FFF2-40B4-BE49-F238E27FC236}">
                <a16:creationId xmlns:a16="http://schemas.microsoft.com/office/drawing/2014/main" id="{81138355-5D6D-E34B-BFE3-13A6F65E96B5}"/>
              </a:ext>
            </a:extLst>
          </p:cNvPr>
          <p:cNvSpPr/>
          <p:nvPr/>
        </p:nvSpPr>
        <p:spPr>
          <a:xfrm>
            <a:off x="1535963" y="2698007"/>
            <a:ext cx="1765227" cy="507831"/>
          </a:xfrm>
          <a:prstGeom prst="rect">
            <a:avLst/>
          </a:prstGeom>
        </p:spPr>
        <p:txBody>
          <a:bodyPr wrap="none">
            <a:spAutoFit/>
          </a:bodyPr>
          <a:lstStyle/>
          <a:p>
            <a:r>
              <a:rPr lang="en-US" dirty="0"/>
              <a:t>Storyboard</a:t>
            </a:r>
          </a:p>
        </p:txBody>
      </p:sp>
    </p:spTree>
    <p:extLst>
      <p:ext uri="{BB962C8B-B14F-4D97-AF65-F5344CB8AC3E}">
        <p14:creationId xmlns:p14="http://schemas.microsoft.com/office/powerpoint/2010/main" val="1078651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User can register new topics that they wish to share on the central broker</a:t>
            </a:r>
          </a:p>
          <a:p>
            <a:r>
              <a:rPr lang="en-US" sz="2400" b="0" dirty="0"/>
              <a:t>Access control as to which agencies can access these topics, can also be indicated</a:t>
            </a:r>
          </a:p>
          <a:p>
            <a:r>
              <a:rPr lang="en-US" sz="2400" b="0" dirty="0"/>
              <a:t>Once approved, inserted topic will be available in Access Control</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 Registration</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10</a:t>
            </a:fld>
            <a:endParaRPr lang="en-US" dirty="0"/>
          </a:p>
        </p:txBody>
      </p:sp>
      <p:pic>
        <p:nvPicPr>
          <p:cNvPr id="5" name="Picture 4">
            <a:extLst>
              <a:ext uri="{FF2B5EF4-FFF2-40B4-BE49-F238E27FC236}">
                <a16:creationId xmlns:a16="http://schemas.microsoft.com/office/drawing/2014/main" id="{9493BB79-8D21-1F43-AB9D-14DE609CDF3D}"/>
              </a:ext>
            </a:extLst>
          </p:cNvPr>
          <p:cNvPicPr>
            <a:picLocks noChangeAspect="1"/>
          </p:cNvPicPr>
          <p:nvPr/>
        </p:nvPicPr>
        <p:blipFill>
          <a:blip r:embed="rId2"/>
          <a:stretch>
            <a:fillRect/>
          </a:stretch>
        </p:blipFill>
        <p:spPr>
          <a:xfrm>
            <a:off x="3276636" y="1337310"/>
            <a:ext cx="8766961" cy="4241855"/>
          </a:xfrm>
          <a:prstGeom prst="rect">
            <a:avLst/>
          </a:prstGeom>
        </p:spPr>
      </p:pic>
    </p:spTree>
    <p:extLst>
      <p:ext uri="{BB962C8B-B14F-4D97-AF65-F5344CB8AC3E}">
        <p14:creationId xmlns:p14="http://schemas.microsoft.com/office/powerpoint/2010/main" val="42437768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Provides an example of various data streams consumed from different agencies and geospatially maps it</a:t>
            </a:r>
          </a:p>
          <a:p>
            <a:r>
              <a:rPr lang="en-US" sz="2400" b="0" dirty="0"/>
              <a:t>Raw data is also processed through a central analytics and based on the output, is further republishes to other subtopics.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Analytics &amp; Mapping Example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11</a:t>
            </a:fld>
            <a:endParaRPr lang="en-US" dirty="0"/>
          </a:p>
        </p:txBody>
      </p:sp>
      <p:pic>
        <p:nvPicPr>
          <p:cNvPr id="6" name="Picture 5" descr="A close up of a map&#10;&#10;Description automatically generated">
            <a:extLst>
              <a:ext uri="{FF2B5EF4-FFF2-40B4-BE49-F238E27FC236}">
                <a16:creationId xmlns:a16="http://schemas.microsoft.com/office/drawing/2014/main" id="{4A284ADD-9358-2643-83FC-66393032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218" y="1337310"/>
            <a:ext cx="8450233" cy="4773061"/>
          </a:xfrm>
          <a:prstGeom prst="rect">
            <a:avLst/>
          </a:prstGeom>
        </p:spPr>
      </p:pic>
    </p:spTree>
    <p:extLst>
      <p:ext uri="{BB962C8B-B14F-4D97-AF65-F5344CB8AC3E}">
        <p14:creationId xmlns:p14="http://schemas.microsoft.com/office/powerpoint/2010/main" val="4557142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This view is accessed by login in via the login console using username: admin password: pass</a:t>
            </a:r>
          </a:p>
          <a:p>
            <a:r>
              <a:rPr lang="en-US" sz="2200" b="0" dirty="0"/>
              <a:t>User can view a complete log of all messages published and further search based on key words or individuals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Message Log</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12</a:t>
            </a:fld>
            <a:endParaRPr lang="en-US" dirty="0"/>
          </a:p>
        </p:txBody>
      </p:sp>
      <p:pic>
        <p:nvPicPr>
          <p:cNvPr id="5" name="Picture 4">
            <a:extLst>
              <a:ext uri="{FF2B5EF4-FFF2-40B4-BE49-F238E27FC236}">
                <a16:creationId xmlns:a16="http://schemas.microsoft.com/office/drawing/2014/main" id="{68D52675-170E-4F46-A514-778170C32ED4}"/>
              </a:ext>
            </a:extLst>
          </p:cNvPr>
          <p:cNvPicPr>
            <a:picLocks noChangeAspect="1"/>
          </p:cNvPicPr>
          <p:nvPr/>
        </p:nvPicPr>
        <p:blipFill>
          <a:blip r:embed="rId2"/>
          <a:stretch>
            <a:fillRect/>
          </a:stretch>
        </p:blipFill>
        <p:spPr>
          <a:xfrm>
            <a:off x="3573780" y="1337310"/>
            <a:ext cx="8008619" cy="4258872"/>
          </a:xfrm>
          <a:prstGeom prst="rect">
            <a:avLst/>
          </a:prstGeom>
        </p:spPr>
      </p:pic>
    </p:spTree>
    <p:extLst>
      <p:ext uri="{BB962C8B-B14F-4D97-AF65-F5344CB8AC3E}">
        <p14:creationId xmlns:p14="http://schemas.microsoft.com/office/powerpoint/2010/main" val="2033516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1800" b="0" dirty="0"/>
              <a:t>This view is accessed by login in via the login console using username: admin password: pass</a:t>
            </a:r>
          </a:p>
          <a:p>
            <a:r>
              <a:rPr lang="en-US" sz="1800" b="0" dirty="0"/>
              <a:t>User can view the registration information provided by the agencies and further utilize it to create a bridge between the agencies broker and the central broker</a:t>
            </a:r>
          </a:p>
          <a:p>
            <a:r>
              <a:rPr lang="en-US" sz="1800" b="0" dirty="0"/>
              <a:t>Clicking yes will trigger the SEMP call and create a bridge from the central broker to the agency broker using the information provided</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Agency</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dirty="0"/>
              <a:t>©Solace  |  Proprietary &amp; Confidential</a:t>
            </a:r>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13</a:t>
            </a:fld>
            <a:endParaRPr lang="en-US" dirty="0"/>
          </a:p>
        </p:txBody>
      </p:sp>
      <p:pic>
        <p:nvPicPr>
          <p:cNvPr id="7" name="Picture 6">
            <a:extLst>
              <a:ext uri="{FF2B5EF4-FFF2-40B4-BE49-F238E27FC236}">
                <a16:creationId xmlns:a16="http://schemas.microsoft.com/office/drawing/2014/main" id="{F63E1E38-DB3B-BA47-B412-F995E2FF4CB4}"/>
              </a:ext>
            </a:extLst>
          </p:cNvPr>
          <p:cNvPicPr>
            <a:picLocks noChangeAspect="1"/>
          </p:cNvPicPr>
          <p:nvPr/>
        </p:nvPicPr>
        <p:blipFill>
          <a:blip r:embed="rId2"/>
          <a:stretch>
            <a:fillRect/>
          </a:stretch>
        </p:blipFill>
        <p:spPr>
          <a:xfrm>
            <a:off x="3254736" y="1337310"/>
            <a:ext cx="8788861" cy="4228603"/>
          </a:xfrm>
          <a:prstGeom prst="rect">
            <a:avLst/>
          </a:prstGeom>
        </p:spPr>
      </p:pic>
    </p:spTree>
    <p:extLst>
      <p:ext uri="{BB962C8B-B14F-4D97-AF65-F5344CB8AC3E}">
        <p14:creationId xmlns:p14="http://schemas.microsoft.com/office/powerpoint/2010/main" val="38154532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000" b="0" dirty="0"/>
              <a:t>This view is accessed by login in via the login console using username: admin password: pass</a:t>
            </a:r>
          </a:p>
          <a:p>
            <a:r>
              <a:rPr lang="en-US" sz="2000" b="0" dirty="0"/>
              <a:t>Administrator can view the Topic information provided by the agencies and subsequently approve or deny the agency to start publishing to the topic on the central broker</a:t>
            </a:r>
          </a:p>
          <a:p>
            <a:r>
              <a:rPr lang="en-US" sz="2000" b="0" dirty="0"/>
              <a:t>Upon clicking yes a SEMP call is triggered to create the topic in the relevant ACLs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Admin Page - Register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14</a:t>
            </a:fld>
            <a:endParaRPr lang="en-US" dirty="0"/>
          </a:p>
        </p:txBody>
      </p:sp>
      <p:pic>
        <p:nvPicPr>
          <p:cNvPr id="5" name="Picture 4">
            <a:extLst>
              <a:ext uri="{FF2B5EF4-FFF2-40B4-BE49-F238E27FC236}">
                <a16:creationId xmlns:a16="http://schemas.microsoft.com/office/drawing/2014/main" id="{B3470098-E508-7641-B510-A71414FD7EDA}"/>
              </a:ext>
            </a:extLst>
          </p:cNvPr>
          <p:cNvPicPr>
            <a:picLocks noChangeAspect="1"/>
          </p:cNvPicPr>
          <p:nvPr/>
        </p:nvPicPr>
        <p:blipFill>
          <a:blip r:embed="rId2"/>
          <a:stretch>
            <a:fillRect/>
          </a:stretch>
        </p:blipFill>
        <p:spPr>
          <a:xfrm>
            <a:off x="3405570" y="1556987"/>
            <a:ext cx="8340457" cy="3744026"/>
          </a:xfrm>
          <a:prstGeom prst="rect">
            <a:avLst/>
          </a:prstGeom>
        </p:spPr>
      </p:pic>
    </p:spTree>
    <p:extLst>
      <p:ext uri="{BB962C8B-B14F-4D97-AF65-F5344CB8AC3E}">
        <p14:creationId xmlns:p14="http://schemas.microsoft.com/office/powerpoint/2010/main" val="3103181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67F6-EFEC-934D-B653-7B0BF2A6CEE7}"/>
              </a:ext>
            </a:extLst>
          </p:cNvPr>
          <p:cNvSpPr>
            <a:spLocks noGrp="1"/>
          </p:cNvSpPr>
          <p:nvPr>
            <p:ph type="title"/>
          </p:nvPr>
        </p:nvSpPr>
        <p:spPr>
          <a:xfrm>
            <a:off x="801099" y="1396289"/>
            <a:ext cx="5006336" cy="1325563"/>
          </a:xfrm>
        </p:spPr>
        <p:txBody>
          <a:bodyPr>
            <a:normAutofit/>
          </a:bodyPr>
          <a:lstStyle/>
          <a:p>
            <a:r>
              <a:rPr lang="en-US" dirty="0"/>
              <a:t>Map Demonstration Analytics</a:t>
            </a:r>
          </a:p>
        </p:txBody>
      </p:sp>
      <p:sp>
        <p:nvSpPr>
          <p:cNvPr id="10" name="Content Placeholder 9">
            <a:extLst>
              <a:ext uri="{FF2B5EF4-FFF2-40B4-BE49-F238E27FC236}">
                <a16:creationId xmlns:a16="http://schemas.microsoft.com/office/drawing/2014/main" id="{A336C2A0-81FB-4825-8110-4E4A1CE02D22}"/>
              </a:ext>
            </a:extLst>
          </p:cNvPr>
          <p:cNvSpPr>
            <a:spLocks noGrp="1"/>
          </p:cNvSpPr>
          <p:nvPr>
            <p:ph idx="1"/>
          </p:nvPr>
        </p:nvSpPr>
        <p:spPr>
          <a:xfrm>
            <a:off x="805543" y="2871982"/>
            <a:ext cx="5006336" cy="3181684"/>
          </a:xfrm>
        </p:spPr>
        <p:txBody>
          <a:bodyPr anchor="t">
            <a:normAutofit/>
          </a:bodyPr>
          <a:lstStyle/>
          <a:p>
            <a:r>
              <a:rPr lang="en-US" sz="1800" dirty="0"/>
              <a:t>We provided a demonstration for the consumer to see how the data comes together through the google maps demo. </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A7C29D5D-854A-CD4F-8145-D5F2B7117531}"/>
              </a:ext>
            </a:extLst>
          </p:cNvPr>
          <p:cNvPicPr>
            <a:picLocks noChangeAspect="1"/>
          </p:cNvPicPr>
          <p:nvPr/>
        </p:nvPicPr>
        <p:blipFill rotWithShape="1">
          <a:blip r:embed="rId3"/>
          <a:srcRect l="25737" r="18922" b="-1"/>
          <a:stretch/>
        </p:blipFill>
        <p:spPr>
          <a:xfrm>
            <a:off x="6096000" y="10"/>
            <a:ext cx="6096000"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0396206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C385-3432-BA41-9925-66CD3373BFAE}"/>
              </a:ext>
            </a:extLst>
          </p:cNvPr>
          <p:cNvSpPr>
            <a:spLocks noGrp="1"/>
          </p:cNvSpPr>
          <p:nvPr>
            <p:ph type="title"/>
          </p:nvPr>
        </p:nvSpPr>
        <p:spPr>
          <a:xfrm>
            <a:off x="648929" y="629266"/>
            <a:ext cx="3651467" cy="1676603"/>
          </a:xfrm>
        </p:spPr>
        <p:txBody>
          <a:bodyPr>
            <a:normAutofit fontScale="90000"/>
          </a:bodyPr>
          <a:lstStyle/>
          <a:p>
            <a:r>
              <a:rPr lang="en-US" dirty="0"/>
              <a:t>Demonstration with Map Analytics</a:t>
            </a:r>
          </a:p>
        </p:txBody>
      </p:sp>
      <p:sp>
        <p:nvSpPr>
          <p:cNvPr id="10" name="Content Placeholder 9">
            <a:extLst>
              <a:ext uri="{FF2B5EF4-FFF2-40B4-BE49-F238E27FC236}">
                <a16:creationId xmlns:a16="http://schemas.microsoft.com/office/drawing/2014/main" id="{831D045D-7106-42B5-B470-A84C909AABBE}"/>
              </a:ext>
            </a:extLst>
          </p:cNvPr>
          <p:cNvSpPr>
            <a:spLocks noGrp="1"/>
          </p:cNvSpPr>
          <p:nvPr>
            <p:ph idx="1"/>
          </p:nvPr>
        </p:nvSpPr>
        <p:spPr>
          <a:xfrm>
            <a:off x="672994" y="2967786"/>
            <a:ext cx="3651466" cy="3785419"/>
          </a:xfrm>
        </p:spPr>
        <p:txBody>
          <a:bodyPr>
            <a:normAutofit lnSpcReduction="10000"/>
          </a:bodyPr>
          <a:lstStyle/>
          <a:p>
            <a:r>
              <a:rPr lang="en-US" sz="1800" dirty="0"/>
              <a:t>Temperature Data from the NEA agency. (GOV/NEA/1/</a:t>
            </a:r>
            <a:r>
              <a:rPr lang="en-US" sz="1800" dirty="0" err="1"/>
              <a:t>temp_data</a:t>
            </a:r>
            <a:r>
              <a:rPr lang="en-US" sz="1800" dirty="0"/>
              <a:t>/raw/[</a:t>
            </a:r>
            <a:r>
              <a:rPr lang="en-US" sz="1800" dirty="0" err="1"/>
              <a:t>lat</a:t>
            </a:r>
            <a:r>
              <a:rPr lang="en-US" sz="1800" dirty="0"/>
              <a:t>]/[long])</a:t>
            </a:r>
          </a:p>
          <a:p>
            <a:r>
              <a:rPr lang="en-US" sz="1800" dirty="0"/>
              <a:t>Rain Data from the NEA agency. (GOV/NEA/1/</a:t>
            </a:r>
            <a:r>
              <a:rPr lang="en-US" sz="1800" dirty="0" err="1"/>
              <a:t>rain_data</a:t>
            </a:r>
            <a:r>
              <a:rPr lang="en-US" sz="1800" dirty="0"/>
              <a:t>/raw/[</a:t>
            </a:r>
            <a:r>
              <a:rPr lang="en-US" sz="1800" dirty="0" err="1"/>
              <a:t>lat</a:t>
            </a:r>
            <a:r>
              <a:rPr lang="en-US" sz="1800" dirty="0"/>
              <a:t>]/[long])</a:t>
            </a:r>
          </a:p>
          <a:p>
            <a:r>
              <a:rPr lang="en-US" sz="1800" dirty="0"/>
              <a:t>Traffic Patrol from the LTA agency. (GOV/LTA/1/</a:t>
            </a:r>
            <a:r>
              <a:rPr lang="en-US" sz="1800" dirty="0" err="1"/>
              <a:t>taxi_data</a:t>
            </a:r>
            <a:r>
              <a:rPr lang="en-US" sz="1800" dirty="0"/>
              <a:t>/raw)</a:t>
            </a:r>
          </a:p>
          <a:p>
            <a:r>
              <a:rPr lang="en-US" sz="1800" dirty="0"/>
              <a:t>Traffic Images from the LTA agency. (GOV/LTA/1/</a:t>
            </a:r>
            <a:r>
              <a:rPr lang="en-US" sz="1800" dirty="0" err="1"/>
              <a:t>img_data</a:t>
            </a:r>
            <a:r>
              <a:rPr lang="en-US" sz="1800" dirty="0"/>
              <a:t>/raw)</a:t>
            </a:r>
          </a:p>
          <a:p>
            <a:r>
              <a:rPr lang="en-US" sz="1800" dirty="0"/>
              <a:t>Hospital Location from the MHA agency. </a:t>
            </a:r>
          </a:p>
        </p:txBody>
      </p:sp>
      <p:pic>
        <p:nvPicPr>
          <p:cNvPr id="8" name="Content Placeholder 4">
            <a:extLst>
              <a:ext uri="{FF2B5EF4-FFF2-40B4-BE49-F238E27FC236}">
                <a16:creationId xmlns:a16="http://schemas.microsoft.com/office/drawing/2014/main" id="{354C4C05-EC04-E647-ACE5-9041EEF7A46E}"/>
              </a:ext>
            </a:extLst>
          </p:cNvPr>
          <p:cNvPicPr>
            <a:picLocks noChangeAspect="1"/>
          </p:cNvPicPr>
          <p:nvPr/>
        </p:nvPicPr>
        <p:blipFill rotWithShape="1">
          <a:blip r:embed="rId2"/>
          <a:srcRect l="4180" t="-2" r="28093"/>
          <a:stretch/>
        </p:blipFill>
        <p:spPr>
          <a:xfrm>
            <a:off x="4482790" y="10"/>
            <a:ext cx="7709210" cy="6857990"/>
          </a:xfrm>
          <a:prstGeom prst="rect">
            <a:avLst/>
          </a:prstGeom>
          <a:effectLst/>
        </p:spPr>
      </p:pic>
    </p:spTree>
    <p:extLst>
      <p:ext uri="{BB962C8B-B14F-4D97-AF65-F5344CB8AC3E}">
        <p14:creationId xmlns:p14="http://schemas.microsoft.com/office/powerpoint/2010/main" val="36823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32DEB71-7826-974F-87AC-0C2B50632CF7}"/>
              </a:ext>
            </a:extLst>
          </p:cNvPr>
          <p:cNvPicPr>
            <a:picLocks noChangeAspect="1"/>
          </p:cNvPicPr>
          <p:nvPr/>
        </p:nvPicPr>
        <p:blipFill rotWithShape="1">
          <a:blip r:embed="rId2"/>
          <a:srcRect l="1" t="-6343" r="-10124" b="-1"/>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381EA5-00FE-D846-B3BE-2541D6DE0DC1}"/>
              </a:ext>
            </a:extLst>
          </p:cNvPr>
          <p:cNvSpPr>
            <a:spLocks noGrp="1"/>
          </p:cNvSpPr>
          <p:nvPr>
            <p:ph type="title"/>
          </p:nvPr>
        </p:nvSpPr>
        <p:spPr>
          <a:xfrm>
            <a:off x="7851031" y="632990"/>
            <a:ext cx="4062643" cy="1043409"/>
          </a:xfrm>
        </p:spPr>
        <p:txBody>
          <a:bodyPr>
            <a:normAutofit fontScale="90000"/>
          </a:bodyPr>
          <a:lstStyle/>
          <a:p>
            <a:r>
              <a:rPr lang="en-US" sz="3600" dirty="0"/>
              <a:t>Event-Driven Analytics</a:t>
            </a:r>
          </a:p>
        </p:txBody>
      </p:sp>
      <p:sp>
        <p:nvSpPr>
          <p:cNvPr id="10" name="Content Placeholder 9">
            <a:extLst>
              <a:ext uri="{FF2B5EF4-FFF2-40B4-BE49-F238E27FC236}">
                <a16:creationId xmlns:a16="http://schemas.microsoft.com/office/drawing/2014/main" id="{5B4E43F2-473A-4EF2-9951-85EAACD29E30}"/>
              </a:ext>
            </a:extLst>
          </p:cNvPr>
          <p:cNvSpPr>
            <a:spLocks noGrp="1"/>
          </p:cNvSpPr>
          <p:nvPr>
            <p:ph idx="1"/>
          </p:nvPr>
        </p:nvSpPr>
        <p:spPr>
          <a:xfrm>
            <a:off x="7621031" y="1774372"/>
            <a:ext cx="4062642" cy="2754086"/>
          </a:xfrm>
        </p:spPr>
        <p:txBody>
          <a:bodyPr anchor="t">
            <a:normAutofit/>
          </a:bodyPr>
          <a:lstStyle/>
          <a:p>
            <a:r>
              <a:rPr lang="en-US" sz="1800" dirty="0"/>
              <a:t>Live-Image Capturing of the traffic images of the express way in Singapore. Using Microsoft Computer Vision Analytics, the system will be able to scan and detect any traffic anomaly on the road and provide instant feedback to any interested parties. The analytic is able to detect objects such as fire, smoke, or heavy traffic in cases of incident.</a:t>
            </a:r>
          </a:p>
        </p:txBody>
      </p:sp>
    </p:spTree>
    <p:extLst>
      <p:ext uri="{BB962C8B-B14F-4D97-AF65-F5344CB8AC3E}">
        <p14:creationId xmlns:p14="http://schemas.microsoft.com/office/powerpoint/2010/main" val="332303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0EE6B75-1E91-B24A-8A90-96B799B8397D}"/>
              </a:ext>
            </a:extLst>
          </p:cNvPr>
          <p:cNvPicPr>
            <a:picLocks noChangeAspect="1"/>
          </p:cNvPicPr>
          <p:nvPr/>
        </p:nvPicPr>
        <p:blipFill rotWithShape="1">
          <a:blip r:embed="rId2"/>
          <a:srcRect r="2578" b="7121"/>
          <a:stretch/>
        </p:blipFill>
        <p:spPr>
          <a:xfrm>
            <a:off x="50631" y="314413"/>
            <a:ext cx="11633042" cy="654358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1C0FF-AE78-9948-A29A-8CA4E77B6BFE}"/>
              </a:ext>
            </a:extLst>
          </p:cNvPr>
          <p:cNvSpPr>
            <a:spLocks noGrp="1"/>
          </p:cNvSpPr>
          <p:nvPr>
            <p:ph type="title"/>
          </p:nvPr>
        </p:nvSpPr>
        <p:spPr>
          <a:xfrm>
            <a:off x="7851031" y="632990"/>
            <a:ext cx="4062643" cy="1043409"/>
          </a:xfrm>
        </p:spPr>
        <p:txBody>
          <a:bodyPr>
            <a:normAutofit/>
          </a:bodyPr>
          <a:lstStyle/>
          <a:p>
            <a:r>
              <a:rPr lang="en-US" sz="3600" dirty="0"/>
              <a:t>Image of Interest</a:t>
            </a:r>
          </a:p>
        </p:txBody>
      </p:sp>
      <p:sp>
        <p:nvSpPr>
          <p:cNvPr id="10" name="Content Placeholder 9">
            <a:extLst>
              <a:ext uri="{FF2B5EF4-FFF2-40B4-BE49-F238E27FC236}">
                <a16:creationId xmlns:a16="http://schemas.microsoft.com/office/drawing/2014/main" id="{8AE5AE20-5539-4140-8933-E1930430D1EE}"/>
              </a:ext>
            </a:extLst>
          </p:cNvPr>
          <p:cNvSpPr>
            <a:spLocks noGrp="1"/>
          </p:cNvSpPr>
          <p:nvPr>
            <p:ph idx="1"/>
          </p:nvPr>
        </p:nvSpPr>
        <p:spPr>
          <a:xfrm>
            <a:off x="7621031" y="1774372"/>
            <a:ext cx="4062642" cy="2754086"/>
          </a:xfrm>
        </p:spPr>
        <p:txBody>
          <a:bodyPr anchor="t">
            <a:normAutofit/>
          </a:bodyPr>
          <a:lstStyle/>
          <a:p>
            <a:r>
              <a:rPr lang="en-US" sz="1800" dirty="0"/>
              <a:t>Interested parties can subscribe to their respective events of interest to maximize their efficiency. For example, traffic patrols are able to subscribe to events that has heavy traffic; paramedics are able to subscribe to events that involves any incident on the traffic. </a:t>
            </a:r>
          </a:p>
        </p:txBody>
      </p:sp>
    </p:spTree>
    <p:extLst>
      <p:ext uri="{BB962C8B-B14F-4D97-AF65-F5344CB8AC3E}">
        <p14:creationId xmlns:p14="http://schemas.microsoft.com/office/powerpoint/2010/main" val="5611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fontScale="70000" lnSpcReduction="20000"/>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traffic image sensor location.</a:t>
            </a:r>
          </a:p>
          <a:p>
            <a:r>
              <a:rPr lang="en-US" dirty="0"/>
              <a:t>Initially, GOV/LTA/1/</a:t>
            </a:r>
            <a:r>
              <a:rPr lang="en-US" dirty="0" err="1"/>
              <a:t>img_data</a:t>
            </a:r>
            <a:r>
              <a:rPr lang="en-US" dirty="0"/>
              <a:t>/raw is being subscribed by the central analytics to do some processing. </a:t>
            </a:r>
          </a:p>
          <a:p>
            <a:r>
              <a:rPr lang="en-US" dirty="0"/>
              <a:t>{traffic}/{fire}/{smoke} is based on the prediction result by central analytics using Microsoft computer vision. It represents the accuracy of prediction detected for each of the object.</a:t>
            </a:r>
          </a:p>
          <a:p>
            <a:r>
              <a:rPr lang="en-US" dirty="0"/>
              <a:t>Condition for traffic, fire and smoke object: </a:t>
            </a:r>
          </a:p>
          <a:p>
            <a:pPr lvl="2"/>
            <a:r>
              <a:rPr lang="en-US" dirty="0"/>
              <a:t>{</a:t>
            </a:r>
          </a:p>
          <a:p>
            <a:pPr lvl="2"/>
            <a:r>
              <a:rPr lang="en-US" dirty="0"/>
              <a:t>“/0”: Prediction between 0% ~ 29% accuracy,</a:t>
            </a:r>
          </a:p>
          <a:p>
            <a:pPr lvl="2"/>
            <a:r>
              <a:rPr lang="en-SG" dirty="0"/>
              <a:t>”/11": Prediction between 30% ~ 49% accuracy,</a:t>
            </a:r>
          </a:p>
          <a:p>
            <a:pPr lvl="2"/>
            <a:r>
              <a:rPr lang="en-SG" dirty="0"/>
              <a:t>"/111": Prediction between 50% ~ 64% accuracy,</a:t>
            </a:r>
          </a:p>
          <a:p>
            <a:pPr lvl="2"/>
            <a:r>
              <a:rPr lang="en-SG" dirty="0"/>
              <a:t>"/1111": Prediction between 65% ~ 79% accuracy,</a:t>
            </a:r>
          </a:p>
          <a:p>
            <a:pPr lvl="2"/>
            <a:r>
              <a:rPr lang="en-SG" dirty="0"/>
              <a:t>"/11111": Prediction between 80% ~ 100% accuracy</a:t>
            </a:r>
          </a:p>
          <a:p>
            <a:pPr lvl="2"/>
            <a:r>
              <a:rPr lang="en-US" dirty="0"/>
              <a:t>}</a:t>
            </a:r>
          </a:p>
          <a:p>
            <a:r>
              <a:rPr lang="en-US" dirty="0"/>
              <a:t>Etc. If subscriber is looking for only traffic with more than 50% accuracy:  “/11*/0/0”.</a:t>
            </a:r>
          </a:p>
          <a:p>
            <a:endParaRPr lang="en-US" dirty="0"/>
          </a:p>
        </p:txBody>
      </p:sp>
    </p:spTree>
    <p:extLst>
      <p:ext uri="{BB962C8B-B14F-4D97-AF65-F5344CB8AC3E}">
        <p14:creationId xmlns:p14="http://schemas.microsoft.com/office/powerpoint/2010/main" val="169246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F745A-61DA-4F6A-9665-811AA7EE9877}"/>
              </a:ext>
            </a:extLst>
          </p:cNvPr>
          <p:cNvSpPr>
            <a:spLocks noGrp="1"/>
          </p:cNvSpPr>
          <p:nvPr>
            <p:ph type="title"/>
          </p:nvPr>
        </p:nvSpPr>
        <p:spPr/>
        <p:txBody>
          <a:bodyPr/>
          <a:lstStyle/>
          <a:p>
            <a:r>
              <a:rPr lang="en-US" dirty="0"/>
              <a:t>Example</a:t>
            </a:r>
            <a:br>
              <a:rPr lang="en-US" dirty="0"/>
            </a:br>
            <a:r>
              <a:rPr lang="en-US" dirty="0"/>
              <a:t>Broker Set-up</a:t>
            </a:r>
          </a:p>
        </p:txBody>
      </p:sp>
      <p:sp>
        <p:nvSpPr>
          <p:cNvPr id="4" name="Footer Placeholder 3">
            <a:extLst>
              <a:ext uri="{FF2B5EF4-FFF2-40B4-BE49-F238E27FC236}">
                <a16:creationId xmlns:a16="http://schemas.microsoft.com/office/drawing/2014/main" id="{1A59178B-6969-468A-83A8-087616FC8C05}"/>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5" name="Slide Number Placeholder 4">
            <a:extLst>
              <a:ext uri="{FF2B5EF4-FFF2-40B4-BE49-F238E27FC236}">
                <a16:creationId xmlns:a16="http://schemas.microsoft.com/office/drawing/2014/main" id="{BBA34045-7B51-4890-B359-DE7366800B1E}"/>
              </a:ext>
            </a:extLst>
          </p:cNvPr>
          <p:cNvSpPr>
            <a:spLocks noGrp="1"/>
          </p:cNvSpPr>
          <p:nvPr>
            <p:ph type="sldNum" sz="quarter" idx="14"/>
          </p:nvPr>
        </p:nvSpPr>
        <p:spPr/>
        <p:txBody>
          <a:bodyPr/>
          <a:lstStyle/>
          <a:p>
            <a:fld id="{46295180-FDB1-4196-84A4-AB3CBFFFE894}" type="slidenum">
              <a:rPr lang="en-US" smtClean="0"/>
              <a:pPr/>
              <a:t>2</a:t>
            </a:fld>
            <a:endParaRPr lang="en-US" dirty="0"/>
          </a:p>
        </p:txBody>
      </p:sp>
      <p:pic>
        <p:nvPicPr>
          <p:cNvPr id="2" name="Online Media 1" descr="Screen Recording 2019-07-10 at 2.14.46 PM.mov">
            <a:hlinkClick r:id="" action="ppaction://media"/>
            <a:extLst>
              <a:ext uri="{FF2B5EF4-FFF2-40B4-BE49-F238E27FC236}">
                <a16:creationId xmlns:a16="http://schemas.microsoft.com/office/drawing/2014/main" id="{EF9BF62C-45FC-6746-B6C2-2A5DBF1A27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563"/>
          <a:stretch/>
        </p:blipFill>
        <p:spPr>
          <a:xfrm>
            <a:off x="1065632" y="239192"/>
            <a:ext cx="4460525" cy="6195391"/>
          </a:xfrm>
          <a:prstGeom prst="rect">
            <a:avLst/>
          </a:prstGeom>
        </p:spPr>
      </p:pic>
    </p:spTree>
    <p:extLst>
      <p:ext uri="{BB962C8B-B14F-4D97-AF65-F5344CB8AC3E}">
        <p14:creationId xmlns:p14="http://schemas.microsoft.com/office/powerpoint/2010/main" val="79371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50833-9998-E844-B396-FEC4464003B0}"/>
              </a:ext>
            </a:extLst>
          </p:cNvPr>
          <p:cNvSpPr>
            <a:spLocks noGrp="1"/>
          </p:cNvSpPr>
          <p:nvPr>
            <p:ph type="title"/>
          </p:nvPr>
        </p:nvSpPr>
        <p:spPr>
          <a:xfrm>
            <a:off x="6527239" y="802955"/>
            <a:ext cx="4977976" cy="1455996"/>
          </a:xfrm>
        </p:spPr>
        <p:txBody>
          <a:bodyPr>
            <a:normAutofit/>
          </a:bodyPr>
          <a:lstStyle/>
          <a:p>
            <a:r>
              <a:rPr lang="en-US" sz="4000" dirty="0">
                <a:solidFill>
                  <a:srgbClr val="000000"/>
                </a:solidFill>
              </a:rPr>
              <a:t>Subscribing Within Proximity</a:t>
            </a:r>
          </a:p>
        </p:txBody>
      </p:sp>
      <p:sp>
        <p:nvSpPr>
          <p:cNvPr id="19"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021094-56DC-B648-9B2C-25FECF1F27E0}"/>
              </a:ext>
            </a:extLst>
          </p:cNvPr>
          <p:cNvPicPr>
            <a:picLocks noChangeAspect="1"/>
          </p:cNvPicPr>
          <p:nvPr/>
        </p:nvPicPr>
        <p:blipFill>
          <a:blip r:embed="rId3"/>
          <a:stretch>
            <a:fillRect/>
          </a:stretch>
        </p:blipFill>
        <p:spPr>
          <a:xfrm>
            <a:off x="495871" y="148299"/>
            <a:ext cx="5491351" cy="1304194"/>
          </a:xfrm>
          <a:prstGeom prst="rect">
            <a:avLst/>
          </a:prstGeom>
        </p:spPr>
      </p:pic>
      <p:sp>
        <p:nvSpPr>
          <p:cNvPr id="21"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377EF452-F720-A545-9419-CC593ED0D685}"/>
              </a:ext>
            </a:extLst>
          </p:cNvPr>
          <p:cNvPicPr>
            <a:picLocks noChangeAspect="1"/>
          </p:cNvPicPr>
          <p:nvPr/>
        </p:nvPicPr>
        <p:blipFill rotWithShape="1">
          <a:blip r:embed="rId4"/>
          <a:srcRect l="-173" t="-1" r="31506" b="-1"/>
          <a:stretch/>
        </p:blipFill>
        <p:spPr>
          <a:xfrm>
            <a:off x="92514" y="1604777"/>
            <a:ext cx="5936748" cy="5101067"/>
          </a:xfrm>
          <a:prstGeom prst="rect">
            <a:avLst/>
          </a:prstGeom>
        </p:spPr>
      </p:pic>
      <p:sp>
        <p:nvSpPr>
          <p:cNvPr id="10" name="Content Placeholder 9">
            <a:extLst>
              <a:ext uri="{FF2B5EF4-FFF2-40B4-BE49-F238E27FC236}">
                <a16:creationId xmlns:a16="http://schemas.microsoft.com/office/drawing/2014/main" id="{3B9FB1E1-3420-4E22-A88F-4DEF78735B2C}"/>
              </a:ext>
            </a:extLst>
          </p:cNvPr>
          <p:cNvSpPr>
            <a:spLocks noGrp="1"/>
          </p:cNvSpPr>
          <p:nvPr>
            <p:ph idx="1"/>
          </p:nvPr>
        </p:nvSpPr>
        <p:spPr>
          <a:xfrm>
            <a:off x="6523708" y="2421682"/>
            <a:ext cx="4977578" cy="3639289"/>
          </a:xfrm>
        </p:spPr>
        <p:txBody>
          <a:bodyPr anchor="ctr">
            <a:normAutofit/>
          </a:bodyPr>
          <a:lstStyle/>
          <a:p>
            <a:r>
              <a:rPr lang="en-US" sz="2000" dirty="0">
                <a:solidFill>
                  <a:srgbClr val="000000"/>
                </a:solidFill>
              </a:rPr>
              <a:t>Entities such as Patrol or Medical Outpost are also able to subscribe to its remote location and detecting nearby events. They will be notified for its filtered events.</a:t>
            </a:r>
          </a:p>
          <a:p>
            <a:r>
              <a:rPr lang="en-US" sz="2000" dirty="0">
                <a:solidFill>
                  <a:srgbClr val="000000"/>
                </a:solidFill>
              </a:rPr>
              <a:t>Entities can subscribe with specified threshold (Heavier traffic etc.) to customize to their own criteria.</a:t>
            </a:r>
          </a:p>
        </p:txBody>
      </p:sp>
    </p:spTree>
    <p:extLst>
      <p:ext uri="{BB962C8B-B14F-4D97-AF65-F5344CB8AC3E}">
        <p14:creationId xmlns:p14="http://schemas.microsoft.com/office/powerpoint/2010/main" val="123968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a:t>
            </a:r>
          </a:p>
          <a:p>
            <a:r>
              <a:rPr lang="en-US" dirty="0"/>
              <a:t>The </a:t>
            </a:r>
            <a:r>
              <a:rPr lang="en-US" dirty="0" err="1"/>
              <a:t>lat</a:t>
            </a:r>
            <a:r>
              <a:rPr lang="en-US" dirty="0"/>
              <a:t> and long is based on facility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57109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98B-B0BD-B641-867C-C93878F25739}"/>
              </a:ext>
            </a:extLst>
          </p:cNvPr>
          <p:cNvSpPr>
            <a:spLocks noGrp="1"/>
          </p:cNvSpPr>
          <p:nvPr>
            <p:ph type="title"/>
          </p:nvPr>
        </p:nvSpPr>
        <p:spPr>
          <a:xfrm>
            <a:off x="481013" y="32386"/>
            <a:ext cx="3290887" cy="2287588"/>
          </a:xfrm>
        </p:spPr>
        <p:txBody>
          <a:bodyPr anchor="ctr">
            <a:normAutofit/>
          </a:bodyPr>
          <a:lstStyle/>
          <a:p>
            <a:r>
              <a:rPr lang="en-US" sz="3600" dirty="0"/>
              <a:t>Event-Driven Temperature Readings</a:t>
            </a:r>
          </a:p>
        </p:txBody>
      </p:sp>
      <p:sp>
        <p:nvSpPr>
          <p:cNvPr id="12" name="Content Placeholder 11">
            <a:extLst>
              <a:ext uri="{FF2B5EF4-FFF2-40B4-BE49-F238E27FC236}">
                <a16:creationId xmlns:a16="http://schemas.microsoft.com/office/drawing/2014/main" id="{7E1ED0E3-BC9B-4044-B509-4746DA06B14B}"/>
              </a:ext>
            </a:extLst>
          </p:cNvPr>
          <p:cNvSpPr>
            <a:spLocks noGrp="1"/>
          </p:cNvSpPr>
          <p:nvPr>
            <p:ph idx="1"/>
          </p:nvPr>
        </p:nvSpPr>
        <p:spPr>
          <a:xfrm>
            <a:off x="4223982" y="32386"/>
            <a:ext cx="7485413" cy="2287587"/>
          </a:xfrm>
        </p:spPr>
        <p:txBody>
          <a:bodyPr anchor="ctr">
            <a:normAutofit/>
          </a:bodyPr>
          <a:lstStyle/>
          <a:p>
            <a:r>
              <a:rPr lang="en-US" sz="1800" dirty="0"/>
              <a:t>This application attempts to capture temperature readings throughout the districts in Singapore, whilst capturing any areas that have experienced a drastic change in temperature. </a:t>
            </a:r>
          </a:p>
          <a:p>
            <a:r>
              <a:rPr lang="en-US" sz="1800" dirty="0"/>
              <a:t>If the change is higher than the specified threshold within an hour, subscribers are able to receive the event in real-time.</a:t>
            </a:r>
          </a:p>
        </p:txBody>
      </p:sp>
      <p:pic>
        <p:nvPicPr>
          <p:cNvPr id="10" name="Content Placeholder 6">
            <a:extLst>
              <a:ext uri="{FF2B5EF4-FFF2-40B4-BE49-F238E27FC236}">
                <a16:creationId xmlns:a16="http://schemas.microsoft.com/office/drawing/2014/main" id="{D6EE6200-B7DC-CC40-95B7-07B59E128577}"/>
              </a:ext>
            </a:extLst>
          </p:cNvPr>
          <p:cNvPicPr>
            <a:picLocks noChangeAspect="1"/>
          </p:cNvPicPr>
          <p:nvPr/>
        </p:nvPicPr>
        <p:blipFill rotWithShape="1">
          <a:blip r:embed="rId2"/>
          <a:srcRect t="11425" b="19445"/>
          <a:stretch/>
        </p:blipFill>
        <p:spPr>
          <a:xfrm>
            <a:off x="76200" y="1878496"/>
            <a:ext cx="12115800" cy="4947118"/>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0016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lnSpcReduction="10000"/>
          </a:bodyPr>
          <a:lstStyle/>
          <a:p>
            <a:r>
              <a:rPr lang="en-US" dirty="0"/>
              <a:t>GOV/NEA/1/</a:t>
            </a:r>
            <a:r>
              <a:rPr lang="en-US" dirty="0" err="1"/>
              <a:t>temp_data</a:t>
            </a:r>
            <a:r>
              <a:rPr lang="en-US" dirty="0"/>
              <a:t>/change/[</a:t>
            </a:r>
            <a:r>
              <a:rPr lang="en-US" dirty="0" err="1"/>
              <a:t>lat</a:t>
            </a:r>
            <a:r>
              <a:rPr lang="en-US" dirty="0"/>
              <a:t>]/[long]</a:t>
            </a:r>
          </a:p>
          <a:p>
            <a:r>
              <a:rPr lang="en-US" dirty="0"/>
              <a:t>The </a:t>
            </a:r>
            <a:r>
              <a:rPr lang="en-US" dirty="0" err="1"/>
              <a:t>lat</a:t>
            </a:r>
            <a:r>
              <a:rPr lang="en-US" dirty="0"/>
              <a:t> and long is based on temperature sensor location.</a:t>
            </a:r>
          </a:p>
          <a:p>
            <a:r>
              <a:rPr lang="en-US" dirty="0"/>
              <a:t>Initially, GOV/NEA/1/</a:t>
            </a:r>
            <a:r>
              <a:rPr lang="en-US" dirty="0" err="1"/>
              <a:t>temp_data</a:t>
            </a:r>
            <a:r>
              <a:rPr lang="en-US" dirty="0"/>
              <a:t>/raw/[</a:t>
            </a:r>
            <a:r>
              <a:rPr lang="en-US" dirty="0" err="1"/>
              <a:t>lat</a:t>
            </a:r>
            <a:r>
              <a:rPr lang="en-US" dirty="0"/>
              <a:t>]/[long] is being subscribed by the central analytics to do some processing. </a:t>
            </a:r>
          </a:p>
          <a:p>
            <a:r>
              <a:rPr lang="en-US" dirty="0"/>
              <a:t>The analytics will then process the data for every sensors. It will compare the range of the readings of its past hour to find for each sensors that have exceed a certain threshold. (</a:t>
            </a:r>
            <a:r>
              <a:rPr lang="en-US" dirty="0" err="1"/>
              <a:t>eg.</a:t>
            </a:r>
            <a:r>
              <a:rPr lang="en-US" dirty="0"/>
              <a:t> 0.5 degree change for every hour)</a:t>
            </a:r>
          </a:p>
          <a:p>
            <a:r>
              <a:rPr lang="en-US" dirty="0"/>
              <a:t>If a sensor reading exceeds the threshold, the analytics will publish the data to topic: GOV/NEA/1/</a:t>
            </a:r>
            <a:r>
              <a:rPr lang="en-US" dirty="0" err="1"/>
              <a:t>temp_data</a:t>
            </a:r>
            <a:r>
              <a:rPr lang="en-US" dirty="0"/>
              <a:t>/change/[</a:t>
            </a:r>
            <a:r>
              <a:rPr lang="en-US" dirty="0" err="1"/>
              <a:t>lat</a:t>
            </a:r>
            <a:r>
              <a:rPr lang="en-US" dirty="0"/>
              <a:t>]/[long].</a:t>
            </a:r>
          </a:p>
        </p:txBody>
      </p:sp>
    </p:spTree>
    <p:extLst>
      <p:ext uri="{BB962C8B-B14F-4D97-AF65-F5344CB8AC3E}">
        <p14:creationId xmlns:p14="http://schemas.microsoft.com/office/powerpoint/2010/main" val="22222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8">
            <a:extLst>
              <a:ext uri="{FF2B5EF4-FFF2-40B4-BE49-F238E27FC236}">
                <a16:creationId xmlns:a16="http://schemas.microsoft.com/office/drawing/2014/main" id="{2BE3B5BB-EE58-8644-A5A0-EAEFA1D8CD1F}"/>
              </a:ext>
            </a:extLst>
          </p:cNvPr>
          <p:cNvPicPr>
            <a:picLocks noChangeAspect="1"/>
          </p:cNvPicPr>
          <p:nvPr/>
        </p:nvPicPr>
        <p:blipFill rotWithShape="1">
          <a:blip r:embed="rId2"/>
          <a:srcRect t="12266" b="10792"/>
          <a:stretch/>
        </p:blipFill>
        <p:spPr>
          <a:xfrm>
            <a:off x="0" y="0"/>
            <a:ext cx="12192001" cy="5534679"/>
          </a:xfrm>
          <a:prstGeom prst="rect">
            <a:avLst/>
          </a:prstGeom>
        </p:spPr>
      </p:pic>
      <p:pic>
        <p:nvPicPr>
          <p:cNvPr id="29" name="Picture 2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32D13-A5A3-3643-86CD-5BF5F3831929}"/>
              </a:ext>
            </a:extLst>
          </p:cNvPr>
          <p:cNvSpPr>
            <a:spLocks noGrp="1"/>
          </p:cNvSpPr>
          <p:nvPr>
            <p:ph type="title"/>
          </p:nvPr>
        </p:nvSpPr>
        <p:spPr>
          <a:xfrm>
            <a:off x="804998" y="4576146"/>
            <a:ext cx="5021782" cy="1509931"/>
          </a:xfrm>
        </p:spPr>
        <p:txBody>
          <a:bodyPr vert="horz" lIns="91440" tIns="45720" rIns="91440" bIns="45720" rtlCol="0">
            <a:normAutofit/>
          </a:bodyPr>
          <a:lstStyle/>
          <a:p>
            <a:r>
              <a:rPr lang="en-US" sz="4000" dirty="0">
                <a:solidFill>
                  <a:srgbClr val="000000"/>
                </a:solidFill>
              </a:rPr>
              <a:t>Event-based Rain Sensors</a:t>
            </a:r>
          </a:p>
        </p:txBody>
      </p:sp>
      <p:sp>
        <p:nvSpPr>
          <p:cNvPr id="19" name="Content Placeholder 18">
            <a:extLst>
              <a:ext uri="{FF2B5EF4-FFF2-40B4-BE49-F238E27FC236}">
                <a16:creationId xmlns:a16="http://schemas.microsoft.com/office/drawing/2014/main" id="{0E37B0FD-2857-4CF3-9360-FE5659D961B9}"/>
              </a:ext>
            </a:extLst>
          </p:cNvPr>
          <p:cNvSpPr>
            <a:spLocks noGrp="1"/>
          </p:cNvSpPr>
          <p:nvPr>
            <p:ph idx="1"/>
          </p:nvPr>
        </p:nvSpPr>
        <p:spPr>
          <a:xfrm>
            <a:off x="6470247" y="4576146"/>
            <a:ext cx="4926411" cy="1509935"/>
          </a:xfrm>
        </p:spPr>
        <p:txBody>
          <a:bodyPr anchor="ctr">
            <a:normAutofit/>
          </a:bodyPr>
          <a:lstStyle/>
          <a:p>
            <a:r>
              <a:rPr lang="en-US" sz="1800" dirty="0">
                <a:solidFill>
                  <a:srgbClr val="000000"/>
                </a:solidFill>
              </a:rPr>
              <a:t>Subscribers are able to subscribe to areas that sensors detection of rain wherever it starts and stops. </a:t>
            </a:r>
          </a:p>
        </p:txBody>
      </p:sp>
    </p:spTree>
    <p:extLst>
      <p:ext uri="{BB962C8B-B14F-4D97-AF65-F5344CB8AC3E}">
        <p14:creationId xmlns:p14="http://schemas.microsoft.com/office/powerpoint/2010/main" val="18386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GOV/NEA/1/</a:t>
            </a:r>
            <a:r>
              <a:rPr lang="en-US" dirty="0" err="1"/>
              <a:t>rain_data</a:t>
            </a:r>
            <a:r>
              <a:rPr lang="en-US" dirty="0"/>
              <a:t>/start/[</a:t>
            </a:r>
            <a:r>
              <a:rPr lang="en-US" dirty="0" err="1"/>
              <a:t>lat</a:t>
            </a:r>
            <a:r>
              <a:rPr lang="en-US" dirty="0"/>
              <a:t>]/[long] &amp; GOV/NEA/1/</a:t>
            </a:r>
            <a:r>
              <a:rPr lang="en-US" dirty="0" err="1"/>
              <a:t>rain_data</a:t>
            </a:r>
            <a:r>
              <a:rPr lang="en-US" dirty="0"/>
              <a:t>/stop/[</a:t>
            </a:r>
            <a:r>
              <a:rPr lang="en-US" dirty="0" err="1"/>
              <a:t>lat</a:t>
            </a:r>
            <a:r>
              <a:rPr lang="en-US" dirty="0"/>
              <a:t>]/[long]</a:t>
            </a:r>
          </a:p>
          <a:p>
            <a:r>
              <a:rPr lang="en-US" dirty="0"/>
              <a:t>The </a:t>
            </a:r>
            <a:r>
              <a:rPr lang="en-US" dirty="0" err="1"/>
              <a:t>lat</a:t>
            </a:r>
            <a:r>
              <a:rPr lang="en-US" dirty="0"/>
              <a:t> and long is based on rain sensor location.</a:t>
            </a:r>
          </a:p>
          <a:p>
            <a:r>
              <a:rPr lang="en-US" dirty="0"/>
              <a:t>Initially, GOV/NEA/1/</a:t>
            </a:r>
            <a:r>
              <a:rPr lang="en-US" dirty="0" err="1"/>
              <a:t>rain_data</a:t>
            </a:r>
            <a:r>
              <a:rPr lang="en-US" dirty="0"/>
              <a:t>/raw/[</a:t>
            </a:r>
            <a:r>
              <a:rPr lang="en-US" dirty="0" err="1"/>
              <a:t>lat</a:t>
            </a:r>
            <a:r>
              <a:rPr lang="en-US" dirty="0"/>
              <a:t>]/[long] is being subscribed by the central analytics to do some processing. </a:t>
            </a:r>
          </a:p>
          <a:p>
            <a:r>
              <a:rPr lang="en-US" dirty="0"/>
              <a:t>The analytics will attempt to detect the change of each sensor if it changes 0 or 1 vice versa. </a:t>
            </a:r>
          </a:p>
          <a:p>
            <a:r>
              <a:rPr lang="en-US" dirty="0"/>
              <a:t>It will republish the data to either of the topic subscription based on value { 0: “Rain stops”, 1: “Rain starts” }.</a:t>
            </a:r>
          </a:p>
        </p:txBody>
      </p:sp>
    </p:spTree>
    <p:extLst>
      <p:ext uri="{BB962C8B-B14F-4D97-AF65-F5344CB8AC3E}">
        <p14:creationId xmlns:p14="http://schemas.microsoft.com/office/powerpoint/2010/main" val="2823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B01B48B5-FEFB-8742-A51B-23B07B513A16}"/>
              </a:ext>
            </a:extLst>
          </p:cNvPr>
          <p:cNvPicPr>
            <a:picLocks noChangeAspect="1"/>
          </p:cNvPicPr>
          <p:nvPr/>
        </p:nvPicPr>
        <p:blipFill rotWithShape="1">
          <a:blip r:embed="rId2"/>
          <a:srcRect l="27890" t="17594" r="1" b="9091"/>
          <a:stretch/>
        </p:blipFill>
        <p:spPr>
          <a:xfrm>
            <a:off x="0" y="41825"/>
            <a:ext cx="12212053" cy="6860008"/>
          </a:xfrm>
          <a:prstGeom prst="rect">
            <a:avLst/>
          </a:prstGeom>
        </p:spPr>
      </p:pic>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22C71-DF0D-AB4E-811E-B15ECC45F44F}"/>
              </a:ext>
            </a:extLst>
          </p:cNvPr>
          <p:cNvSpPr>
            <a:spLocks noGrp="1"/>
          </p:cNvSpPr>
          <p:nvPr>
            <p:ph type="title"/>
          </p:nvPr>
        </p:nvSpPr>
        <p:spPr>
          <a:xfrm>
            <a:off x="7851031" y="632990"/>
            <a:ext cx="4062643" cy="1043409"/>
          </a:xfrm>
        </p:spPr>
        <p:txBody>
          <a:bodyPr>
            <a:normAutofit fontScale="90000"/>
          </a:bodyPr>
          <a:lstStyle/>
          <a:p>
            <a:r>
              <a:rPr lang="en-US" sz="3600" dirty="0"/>
              <a:t>Location Tracking for Patrols</a:t>
            </a:r>
          </a:p>
        </p:txBody>
      </p:sp>
      <p:sp>
        <p:nvSpPr>
          <p:cNvPr id="10" name="Content Placeholder 9">
            <a:extLst>
              <a:ext uri="{FF2B5EF4-FFF2-40B4-BE49-F238E27FC236}">
                <a16:creationId xmlns:a16="http://schemas.microsoft.com/office/drawing/2014/main" id="{70DA76BC-6CEA-4D1B-81D4-394653E3EB45}"/>
              </a:ext>
            </a:extLst>
          </p:cNvPr>
          <p:cNvSpPr>
            <a:spLocks noGrp="1"/>
          </p:cNvSpPr>
          <p:nvPr>
            <p:ph idx="1"/>
          </p:nvPr>
        </p:nvSpPr>
        <p:spPr>
          <a:xfrm>
            <a:off x="7621031" y="1774372"/>
            <a:ext cx="4062642" cy="2754086"/>
          </a:xfrm>
        </p:spPr>
        <p:txBody>
          <a:bodyPr anchor="t">
            <a:normAutofit/>
          </a:bodyPr>
          <a:lstStyle/>
          <a:p>
            <a:r>
              <a:rPr lang="en-US" sz="1800" dirty="0"/>
              <a:t>Besides tracking patrol unit on their location in real-time, each patrol unit is able to subscribe to its remote location for any nearby traffic events that are happening around the map. It will be immediately informed of the event depending on the location they are subscribed to.</a:t>
            </a:r>
          </a:p>
        </p:txBody>
      </p:sp>
    </p:spTree>
    <p:extLst>
      <p:ext uri="{BB962C8B-B14F-4D97-AF65-F5344CB8AC3E}">
        <p14:creationId xmlns:p14="http://schemas.microsoft.com/office/powerpoint/2010/main" val="6830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FD4-F799-934B-8D4F-BE504B2FDCC9}"/>
              </a:ext>
            </a:extLst>
          </p:cNvPr>
          <p:cNvSpPr>
            <a:spLocks noGrp="1"/>
          </p:cNvSpPr>
          <p:nvPr>
            <p:ph type="title"/>
          </p:nvPr>
        </p:nvSpPr>
        <p:spPr/>
        <p:txBody>
          <a:bodyPr/>
          <a:lstStyle/>
          <a:p>
            <a:r>
              <a:rPr lang="en-US" dirty="0"/>
              <a:t>Topic Subscription</a:t>
            </a:r>
          </a:p>
        </p:txBody>
      </p:sp>
      <p:sp>
        <p:nvSpPr>
          <p:cNvPr id="3" name="Content Placeholder 2">
            <a:extLst>
              <a:ext uri="{FF2B5EF4-FFF2-40B4-BE49-F238E27FC236}">
                <a16:creationId xmlns:a16="http://schemas.microsoft.com/office/drawing/2014/main" id="{B366D886-5BA2-A44E-8CD6-A9D73B41B67D}"/>
              </a:ext>
            </a:extLst>
          </p:cNvPr>
          <p:cNvSpPr>
            <a:spLocks noGrp="1"/>
          </p:cNvSpPr>
          <p:nvPr>
            <p:ph idx="1"/>
          </p:nvPr>
        </p:nvSpPr>
        <p:spPr/>
        <p:txBody>
          <a:bodyPr>
            <a:normAutofit/>
          </a:bodyPr>
          <a:lstStyle/>
          <a:p>
            <a:r>
              <a:rPr lang="en-US" dirty="0"/>
              <a:t>GOV/LTA/1/</a:t>
            </a:r>
            <a:r>
              <a:rPr lang="en-US" dirty="0" err="1"/>
              <a:t>img_data</a:t>
            </a:r>
            <a:r>
              <a:rPr lang="en-US" dirty="0"/>
              <a:t>/raw/[</a:t>
            </a:r>
            <a:r>
              <a:rPr lang="en-US" dirty="0" err="1"/>
              <a:t>lat</a:t>
            </a:r>
            <a:r>
              <a:rPr lang="en-US" dirty="0"/>
              <a:t>]/[long]/{traffic}/{fire}/{smoke} for remote event subscription</a:t>
            </a:r>
          </a:p>
          <a:p>
            <a:r>
              <a:rPr lang="en-US" dirty="0"/>
              <a:t>The </a:t>
            </a:r>
            <a:r>
              <a:rPr lang="en-US" dirty="0" err="1"/>
              <a:t>lat</a:t>
            </a:r>
            <a:r>
              <a:rPr lang="en-US" dirty="0"/>
              <a:t> and long is based on patrol unit location.</a:t>
            </a:r>
          </a:p>
          <a:p>
            <a:r>
              <a:rPr lang="en-US" dirty="0"/>
              <a:t>Current location </a:t>
            </a:r>
            <a:r>
              <a:rPr lang="en-US" dirty="0" err="1"/>
              <a:t>eg</a:t>
            </a:r>
            <a:r>
              <a:rPr lang="en-US" dirty="0"/>
              <a:t>: { </a:t>
            </a:r>
            <a:r>
              <a:rPr lang="en-US" dirty="0" err="1"/>
              <a:t>lat</a:t>
            </a:r>
            <a:r>
              <a:rPr lang="en-US" dirty="0"/>
              <a:t> : 1.254, long: 1.342 }. If a subscriber looks for  interested event within its location, subscription: 1.2*/1.3*/0/0/0 etc.</a:t>
            </a:r>
          </a:p>
          <a:p>
            <a:r>
              <a:rPr lang="en-US" dirty="0"/>
              <a:t>Subscribers are able to make their searching scope smaller by inputting specific decimals such as : /1.25*/1.34* etc.</a:t>
            </a:r>
          </a:p>
        </p:txBody>
      </p:sp>
    </p:spTree>
    <p:extLst>
      <p:ext uri="{BB962C8B-B14F-4D97-AF65-F5344CB8AC3E}">
        <p14:creationId xmlns:p14="http://schemas.microsoft.com/office/powerpoint/2010/main" val="240283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a:extLst>
              <a:ext uri="{FF2B5EF4-FFF2-40B4-BE49-F238E27FC236}">
                <a16:creationId xmlns:a16="http://schemas.microsoft.com/office/drawing/2014/main" id="{B482FF92-5E67-4067-8E38-9EEB110E2BAB}"/>
              </a:ext>
            </a:extLst>
          </p:cNvPr>
          <p:cNvSpPr/>
          <p:nvPr/>
        </p:nvSpPr>
        <p:spPr>
          <a:xfrm>
            <a:off x="5093540" y="1221093"/>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Login 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7" name="Straight Connector 156">
            <a:extLst>
              <a:ext uri="{FF2B5EF4-FFF2-40B4-BE49-F238E27FC236}">
                <a16:creationId xmlns:a16="http://schemas.microsoft.com/office/drawing/2014/main" id="{A7144503-9743-594B-899D-04E5C6DFE408}"/>
              </a:ext>
            </a:extLst>
          </p:cNvPr>
          <p:cNvCxnSpPr>
            <a:cxnSpLocks/>
            <a:stCxn id="276" idx="2"/>
            <a:endCxn id="139" idx="0"/>
          </p:cNvCxnSpPr>
          <p:nvPr/>
        </p:nvCxnSpPr>
        <p:spPr>
          <a:xfrm>
            <a:off x="5867054" y="1674984"/>
            <a:ext cx="4138401" cy="95484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a:xfrm>
            <a:off x="598262" y="88570"/>
            <a:ext cx="11027683" cy="976707"/>
          </a:xfrm>
        </p:spPr>
        <p:txBody>
          <a:bodyPr/>
          <a:lstStyle/>
          <a:p>
            <a:r>
              <a:rPr lang="en-US" dirty="0"/>
              <a:t>Overall Site Diagram</a:t>
            </a:r>
          </a:p>
        </p:txBody>
      </p:sp>
      <p:sp>
        <p:nvSpPr>
          <p:cNvPr id="2" name="Footer Placeholder 1">
            <a:extLst>
              <a:ext uri="{FF2B5EF4-FFF2-40B4-BE49-F238E27FC236}">
                <a16:creationId xmlns:a16="http://schemas.microsoft.com/office/drawing/2014/main" id="{743B8F25-9E95-4846-A73B-A0AFD228D9FC}"/>
              </a:ext>
            </a:extLst>
          </p:cNvPr>
          <p:cNvSpPr>
            <a:spLocks noGrp="1"/>
          </p:cNvSpPr>
          <p:nvPr>
            <p:ph type="ftr" sz="quarter" idx="13"/>
          </p:nvPr>
        </p:nvSpPr>
        <p:spPr/>
        <p:txBody>
          <a:bodyPr/>
          <a:lstStyle/>
          <a:p>
            <a:pPr algn="l"/>
            <a:r>
              <a:rPr lang="en-US" sz="800"/>
              <a:t>©Solace  |  Proprietary &amp; Confidential</a:t>
            </a:r>
            <a:endParaRPr lang="en-US" sz="800" dirty="0"/>
          </a:p>
        </p:txBody>
      </p:sp>
      <p:sp>
        <p:nvSpPr>
          <p:cNvPr id="3" name="Slide Number Placeholder 2">
            <a:extLst>
              <a:ext uri="{FF2B5EF4-FFF2-40B4-BE49-F238E27FC236}">
                <a16:creationId xmlns:a16="http://schemas.microsoft.com/office/drawing/2014/main" id="{C9EF598D-796C-4E81-B527-8EDFED6CF4C8}"/>
              </a:ext>
            </a:extLst>
          </p:cNvPr>
          <p:cNvSpPr>
            <a:spLocks noGrp="1"/>
          </p:cNvSpPr>
          <p:nvPr>
            <p:ph type="sldNum" sz="quarter" idx="14"/>
          </p:nvPr>
        </p:nvSpPr>
        <p:spPr/>
        <p:txBody>
          <a:bodyPr/>
          <a:lstStyle/>
          <a:p>
            <a:fld id="{46295180-FDB1-4196-84A4-AB3CBFFFE894}" type="slidenum">
              <a:rPr lang="en-US" smtClean="0"/>
              <a:pPr/>
              <a:t>3</a:t>
            </a:fld>
            <a:endParaRPr lang="en-US" dirty="0"/>
          </a:p>
        </p:txBody>
      </p:sp>
      <p:cxnSp>
        <p:nvCxnSpPr>
          <p:cNvPr id="263" name="Straight Connector 262">
            <a:extLst>
              <a:ext uri="{FF2B5EF4-FFF2-40B4-BE49-F238E27FC236}">
                <a16:creationId xmlns:a16="http://schemas.microsoft.com/office/drawing/2014/main" id="{4CFD98F5-4743-4215-865E-5D5FBD729250}"/>
              </a:ext>
            </a:extLst>
          </p:cNvPr>
          <p:cNvCxnSpPr>
            <a:cxnSpLocks/>
          </p:cNvCxnSpPr>
          <p:nvPr/>
        </p:nvCxnSpPr>
        <p:spPr>
          <a:xfrm>
            <a:off x="817570" y="3352292"/>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a:extLst>
              <a:ext uri="{FF2B5EF4-FFF2-40B4-BE49-F238E27FC236}">
                <a16:creationId xmlns:a16="http://schemas.microsoft.com/office/drawing/2014/main" id="{63EC3003-C7D4-9444-B7A1-95AA37C2267E}"/>
              </a:ext>
            </a:extLst>
          </p:cNvPr>
          <p:cNvSpPr/>
          <p:nvPr/>
        </p:nvSpPr>
        <p:spPr>
          <a:xfrm>
            <a:off x="1742969" y="2507006"/>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Homepage</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3" name="Straight Connector 62">
            <a:extLst>
              <a:ext uri="{FF2B5EF4-FFF2-40B4-BE49-F238E27FC236}">
                <a16:creationId xmlns:a16="http://schemas.microsoft.com/office/drawing/2014/main" id="{93C689A7-4C23-D549-9DC4-07585BD92A50}"/>
              </a:ext>
            </a:extLst>
          </p:cNvPr>
          <p:cNvCxnSpPr>
            <a:cxnSpLocks/>
          </p:cNvCxnSpPr>
          <p:nvPr/>
        </p:nvCxnSpPr>
        <p:spPr>
          <a:xfrm flipH="1">
            <a:off x="813253" y="3334883"/>
            <a:ext cx="6974328" cy="1341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64" name="Rounded Rectangle">
            <a:extLst>
              <a:ext uri="{FF2B5EF4-FFF2-40B4-BE49-F238E27FC236}">
                <a16:creationId xmlns:a16="http://schemas.microsoft.com/office/drawing/2014/main" id="{5E4D1E9E-5166-A34C-BD94-20859D25BB02}"/>
              </a:ext>
            </a:extLst>
          </p:cNvPr>
          <p:cNvSpPr/>
          <p:nvPr/>
        </p:nvSpPr>
        <p:spPr>
          <a:xfrm>
            <a:off x="1895485"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Available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65" name="Straight Connector 64">
            <a:extLst>
              <a:ext uri="{FF2B5EF4-FFF2-40B4-BE49-F238E27FC236}">
                <a16:creationId xmlns:a16="http://schemas.microsoft.com/office/drawing/2014/main" id="{A7CD6C95-C9DF-C840-A14B-4D797B5AB3DE}"/>
              </a:ext>
            </a:extLst>
          </p:cNvPr>
          <p:cNvCxnSpPr>
            <a:cxnSpLocks/>
          </p:cNvCxnSpPr>
          <p:nvPr/>
        </p:nvCxnSpPr>
        <p:spPr>
          <a:xfrm>
            <a:off x="2516483" y="3348295"/>
            <a:ext cx="0" cy="929727"/>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AE5427E1-C6A4-FD43-968E-264F94914D28}"/>
              </a:ext>
            </a:extLst>
          </p:cNvPr>
          <p:cNvCxnSpPr>
            <a:cxnSpLocks/>
          </p:cNvCxnSpPr>
          <p:nvPr/>
        </p:nvCxnSpPr>
        <p:spPr>
          <a:xfrm>
            <a:off x="4063511" y="3353983"/>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5" name="Rounded Rectangle">
            <a:extLst>
              <a:ext uri="{FF2B5EF4-FFF2-40B4-BE49-F238E27FC236}">
                <a16:creationId xmlns:a16="http://schemas.microsoft.com/office/drawing/2014/main" id="{398E40F9-16DC-8241-ABE0-CBAFE52A16AF}"/>
              </a:ext>
            </a:extLst>
          </p:cNvPr>
          <p:cNvSpPr/>
          <p:nvPr/>
        </p:nvSpPr>
        <p:spPr>
          <a:xfrm>
            <a:off x="3546512" y="4230014"/>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78" name="Straight Connector 77">
            <a:extLst>
              <a:ext uri="{FF2B5EF4-FFF2-40B4-BE49-F238E27FC236}">
                <a16:creationId xmlns:a16="http://schemas.microsoft.com/office/drawing/2014/main" id="{7ACA6DD4-7820-2F4D-967C-358EB84D165F}"/>
              </a:ext>
            </a:extLst>
          </p:cNvPr>
          <p:cNvCxnSpPr>
            <a:cxnSpLocks/>
            <a:endCxn id="55" idx="2"/>
          </p:cNvCxnSpPr>
          <p:nvPr/>
        </p:nvCxnSpPr>
        <p:spPr>
          <a:xfrm flipV="1">
            <a:off x="2516483" y="2960897"/>
            <a:ext cx="0" cy="37398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79" name="Rounded Rectangle">
            <a:extLst>
              <a:ext uri="{FF2B5EF4-FFF2-40B4-BE49-F238E27FC236}">
                <a16:creationId xmlns:a16="http://schemas.microsoft.com/office/drawing/2014/main" id="{59B9FD29-B485-1042-BF9E-5BF896AE3E99}"/>
              </a:ext>
            </a:extLst>
          </p:cNvPr>
          <p:cNvSpPr/>
          <p:nvPr/>
        </p:nvSpPr>
        <p:spPr>
          <a:xfrm>
            <a:off x="230940" y="4230022"/>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Analytics &amp; Mapping</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25" name="Rounded Rectangle">
            <a:extLst>
              <a:ext uri="{FF2B5EF4-FFF2-40B4-BE49-F238E27FC236}">
                <a16:creationId xmlns:a16="http://schemas.microsoft.com/office/drawing/2014/main" id="{E363E94F-1E6D-C34A-9063-E5798C5C8C13}"/>
              </a:ext>
            </a:extLst>
          </p:cNvPr>
          <p:cNvSpPr/>
          <p:nvPr/>
        </p:nvSpPr>
        <p:spPr>
          <a:xfrm>
            <a:off x="5211057"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Dataflow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Graph</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6" name="Straight Connector 125">
            <a:extLst>
              <a:ext uri="{FF2B5EF4-FFF2-40B4-BE49-F238E27FC236}">
                <a16:creationId xmlns:a16="http://schemas.microsoft.com/office/drawing/2014/main" id="{FA828EFC-CCAD-1948-96A4-7971D0095A67}"/>
              </a:ext>
            </a:extLst>
          </p:cNvPr>
          <p:cNvCxnSpPr>
            <a:cxnSpLocks/>
          </p:cNvCxnSpPr>
          <p:nvPr/>
        </p:nvCxnSpPr>
        <p:spPr>
          <a:xfrm>
            <a:off x="5955053" y="3319657"/>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27" name="Rounded Rectangle">
            <a:extLst>
              <a:ext uri="{FF2B5EF4-FFF2-40B4-BE49-F238E27FC236}">
                <a16:creationId xmlns:a16="http://schemas.microsoft.com/office/drawing/2014/main" id="{2E41AC91-C450-5443-B360-AB4D0AC0FB18}"/>
              </a:ext>
            </a:extLst>
          </p:cNvPr>
          <p:cNvSpPr/>
          <p:nvPr/>
        </p:nvSpPr>
        <p:spPr>
          <a:xfrm>
            <a:off x="6887055" y="4245299"/>
            <a:ext cx="1547028" cy="597463"/>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Published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Topics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28" name="Straight Connector 127">
            <a:extLst>
              <a:ext uri="{FF2B5EF4-FFF2-40B4-BE49-F238E27FC236}">
                <a16:creationId xmlns:a16="http://schemas.microsoft.com/office/drawing/2014/main" id="{6B29C9F7-F687-2647-AB1F-E008D097EFF5}"/>
              </a:ext>
            </a:extLst>
          </p:cNvPr>
          <p:cNvCxnSpPr>
            <a:cxnSpLocks/>
          </p:cNvCxnSpPr>
          <p:nvPr/>
        </p:nvCxnSpPr>
        <p:spPr>
          <a:xfrm>
            <a:off x="7787581" y="3319656"/>
            <a:ext cx="0" cy="869851"/>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3DD3739A-435F-E248-BE6D-DE62C808703C}"/>
              </a:ext>
            </a:extLst>
          </p:cNvPr>
          <p:cNvCxnSpPr>
            <a:cxnSpLocks/>
            <a:endCxn id="136" idx="0"/>
          </p:cNvCxnSpPr>
          <p:nvPr/>
        </p:nvCxnSpPr>
        <p:spPr>
          <a:xfrm flipH="1">
            <a:off x="5867054" y="1674984"/>
            <a:ext cx="568" cy="82091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0FA49E83-88A6-984A-8032-00A149376DF0}"/>
              </a:ext>
            </a:extLst>
          </p:cNvPr>
          <p:cNvCxnSpPr>
            <a:cxnSpLocks/>
            <a:stCxn id="276" idx="2"/>
            <a:endCxn id="55" idx="0"/>
          </p:cNvCxnSpPr>
          <p:nvPr/>
        </p:nvCxnSpPr>
        <p:spPr>
          <a:xfrm flipH="1">
            <a:off x="2516483" y="1674984"/>
            <a:ext cx="3350571" cy="832022"/>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6" name="Rounded Rectangle">
            <a:extLst>
              <a:ext uri="{FF2B5EF4-FFF2-40B4-BE49-F238E27FC236}">
                <a16:creationId xmlns:a16="http://schemas.microsoft.com/office/drawing/2014/main" id="{08B24F2B-8013-F142-8715-F0B7F216E6D7}"/>
              </a:ext>
            </a:extLst>
          </p:cNvPr>
          <p:cNvSpPr/>
          <p:nvPr/>
        </p:nvSpPr>
        <p:spPr>
          <a:xfrm>
            <a:off x="5093540" y="2495894"/>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Register</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38" name="Straight Connector 137">
            <a:extLst>
              <a:ext uri="{FF2B5EF4-FFF2-40B4-BE49-F238E27FC236}">
                <a16:creationId xmlns:a16="http://schemas.microsoft.com/office/drawing/2014/main" id="{95206AA5-030C-F347-97A2-E8B682E1D84E}"/>
              </a:ext>
            </a:extLst>
          </p:cNvPr>
          <p:cNvCxnSpPr>
            <a:cxnSpLocks/>
          </p:cNvCxnSpPr>
          <p:nvPr/>
        </p:nvCxnSpPr>
        <p:spPr>
          <a:xfrm>
            <a:off x="9236256" y="3420539"/>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9" name="Rounded Rectangle">
            <a:extLst>
              <a:ext uri="{FF2B5EF4-FFF2-40B4-BE49-F238E27FC236}">
                <a16:creationId xmlns:a16="http://schemas.microsoft.com/office/drawing/2014/main" id="{EB4E23CC-275B-904E-8848-474AEEEF64B0}"/>
              </a:ext>
            </a:extLst>
          </p:cNvPr>
          <p:cNvSpPr/>
          <p:nvPr/>
        </p:nvSpPr>
        <p:spPr>
          <a:xfrm>
            <a:off x="9231941" y="2629825"/>
            <a:ext cx="1547028" cy="453891"/>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2200" dirty="0">
                <a:latin typeface="Open Sans" panose="020B0606030504020204" pitchFamily="34" charset="0"/>
                <a:ea typeface="Open Sans" panose="020B0606030504020204" pitchFamily="34" charset="0"/>
                <a:cs typeface="Open Sans" panose="020B0606030504020204" pitchFamily="34" charset="0"/>
                <a:sym typeface="Helvetica"/>
              </a:rPr>
              <a:t>Admin</a:t>
            </a:r>
            <a:endParaRPr sz="22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40" name="Straight Connector 139">
            <a:extLst>
              <a:ext uri="{FF2B5EF4-FFF2-40B4-BE49-F238E27FC236}">
                <a16:creationId xmlns:a16="http://schemas.microsoft.com/office/drawing/2014/main" id="{BFC21F5E-4CAD-7A4B-9F20-E83B5E5B2D9A}"/>
              </a:ext>
            </a:extLst>
          </p:cNvPr>
          <p:cNvCxnSpPr>
            <a:cxnSpLocks/>
          </p:cNvCxnSpPr>
          <p:nvPr/>
        </p:nvCxnSpPr>
        <p:spPr>
          <a:xfrm flipH="1" flipV="1">
            <a:off x="9231941" y="3416542"/>
            <a:ext cx="1709902" cy="1245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44" name="Rounded Rectangle">
            <a:extLst>
              <a:ext uri="{FF2B5EF4-FFF2-40B4-BE49-F238E27FC236}">
                <a16:creationId xmlns:a16="http://schemas.microsoft.com/office/drawing/2014/main" id="{E1518FAA-2F1E-2440-84DE-9EB3A4874500}"/>
              </a:ext>
            </a:extLst>
          </p:cNvPr>
          <p:cNvSpPr/>
          <p:nvPr/>
        </p:nvSpPr>
        <p:spPr>
          <a:xfrm>
            <a:off x="10414032"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Register </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Agency </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45" name="Rounded Rectangle">
            <a:extLst>
              <a:ext uri="{FF2B5EF4-FFF2-40B4-BE49-F238E27FC236}">
                <a16:creationId xmlns:a16="http://schemas.microsoft.com/office/drawing/2014/main" id="{1F97F768-91A6-F440-B3B4-749667FD59E6}"/>
              </a:ext>
            </a:extLst>
          </p:cNvPr>
          <p:cNvSpPr/>
          <p:nvPr/>
        </p:nvSpPr>
        <p:spPr>
          <a:xfrm>
            <a:off x="8649626" y="4298269"/>
            <a:ext cx="1547028" cy="612748"/>
          </a:xfrm>
          <a:prstGeom prst="roundRect">
            <a:avLst>
              <a:gd name="adj" fmla="val 9111"/>
            </a:avLst>
          </a:prstGeom>
          <a:solidFill>
            <a:srgbClr val="FFFFFF"/>
          </a:solidFill>
          <a:ln w="12700">
            <a:miter lim="400000"/>
          </a:ln>
          <a:effectLst>
            <a:outerShdw blurRad="88900" algn="tl" rotWithShape="0">
              <a:prstClr val="black">
                <a:alpha val="60000"/>
              </a:prstClr>
            </a:outerShdw>
          </a:effectLst>
        </p:spPr>
        <p:txBody>
          <a:bodyPr lIns="38100" tIns="38100" rIns="38100" bIns="38100" anchor="b" anchorCtr="0"/>
          <a:lstStyle/>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Message</a:t>
            </a:r>
          </a:p>
          <a:p>
            <a:pPr>
              <a:defRPr>
                <a:latin typeface="Helvetica"/>
                <a:ea typeface="Helvetica"/>
                <a:cs typeface="Helvetica"/>
                <a:sym typeface="Helvetica"/>
              </a:defRPr>
            </a:pPr>
            <a:r>
              <a:rPr lang="en-US" sz="1600" dirty="0">
                <a:latin typeface="Open Sans" panose="020B0606030504020204" pitchFamily="34" charset="0"/>
                <a:ea typeface="Open Sans" panose="020B0606030504020204" pitchFamily="34" charset="0"/>
                <a:cs typeface="Open Sans" panose="020B0606030504020204" pitchFamily="34" charset="0"/>
                <a:sym typeface="Helvetica"/>
              </a:rPr>
              <a:t> Logs</a:t>
            </a:r>
            <a:endParaRPr sz="1600" dirty="0">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50" name="Straight Connector 149">
            <a:extLst>
              <a:ext uri="{FF2B5EF4-FFF2-40B4-BE49-F238E27FC236}">
                <a16:creationId xmlns:a16="http://schemas.microsoft.com/office/drawing/2014/main" id="{6F79D8B6-301C-FC47-8F7D-658E04782CFC}"/>
              </a:ext>
            </a:extLst>
          </p:cNvPr>
          <p:cNvCxnSpPr>
            <a:cxnSpLocks/>
            <a:endCxn id="139" idx="2"/>
          </p:cNvCxnSpPr>
          <p:nvPr/>
        </p:nvCxnSpPr>
        <p:spPr>
          <a:xfrm flipV="1">
            <a:off x="10005455" y="3083716"/>
            <a:ext cx="0" cy="345284"/>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F81C9991-57E5-6C44-8A24-C3B4E6872BCC}"/>
              </a:ext>
            </a:extLst>
          </p:cNvPr>
          <p:cNvCxnSpPr>
            <a:cxnSpLocks/>
          </p:cNvCxnSpPr>
          <p:nvPr/>
        </p:nvCxnSpPr>
        <p:spPr>
          <a:xfrm>
            <a:off x="10948518" y="3408653"/>
            <a:ext cx="0" cy="8372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0472814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First page to start from when running the demo</a:t>
            </a:r>
          </a:p>
          <a:p>
            <a:r>
              <a:rPr lang="en-US" sz="2400" b="0" dirty="0"/>
              <a:t>Page to access the central broker and view topics available to be used </a:t>
            </a:r>
          </a:p>
          <a:p>
            <a:r>
              <a:rPr lang="en-US" sz="2400" b="0" dirty="0"/>
              <a:t>New agencies can access the registration page from here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Log-in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4</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7295E147-DE8C-F34B-8DCF-4A155451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7" y="1514366"/>
            <a:ext cx="8705010" cy="4502122"/>
          </a:xfrm>
          <a:prstGeom prst="rect">
            <a:avLst/>
          </a:prstGeom>
        </p:spPr>
      </p:pic>
    </p:spTree>
    <p:extLst>
      <p:ext uri="{BB962C8B-B14F-4D97-AF65-F5344CB8AC3E}">
        <p14:creationId xmlns:p14="http://schemas.microsoft.com/office/powerpoint/2010/main" val="25872759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200" b="0" dirty="0"/>
              <a:t>Information on broker available here</a:t>
            </a:r>
          </a:p>
          <a:p>
            <a:r>
              <a:rPr lang="en-US" sz="2200" b="0" dirty="0"/>
              <a:t>New Agencies can provide their solace broker details to request to be connected to the central broker</a:t>
            </a:r>
          </a:p>
          <a:p>
            <a:r>
              <a:rPr lang="en-US" sz="2200" b="0" dirty="0"/>
              <a:t>Solace broker details will be used by the central broker administrator to establish a new bridge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Registration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5</a:t>
            </a:fld>
            <a:endParaRPr lang="en-US" dirty="0"/>
          </a:p>
        </p:txBody>
      </p:sp>
      <p:pic>
        <p:nvPicPr>
          <p:cNvPr id="5" name="Picture 4">
            <a:extLst>
              <a:ext uri="{FF2B5EF4-FFF2-40B4-BE49-F238E27FC236}">
                <a16:creationId xmlns:a16="http://schemas.microsoft.com/office/drawing/2014/main" id="{24275D9A-9D2E-3646-9F76-F40289F829BA}"/>
              </a:ext>
            </a:extLst>
          </p:cNvPr>
          <p:cNvPicPr>
            <a:picLocks noChangeAspect="1"/>
          </p:cNvPicPr>
          <p:nvPr/>
        </p:nvPicPr>
        <p:blipFill>
          <a:blip r:embed="rId2"/>
          <a:stretch>
            <a:fillRect/>
          </a:stretch>
        </p:blipFill>
        <p:spPr>
          <a:xfrm>
            <a:off x="5007470" y="1206931"/>
            <a:ext cx="5077435" cy="5403419"/>
          </a:xfrm>
          <a:prstGeom prst="rect">
            <a:avLst/>
          </a:prstGeom>
        </p:spPr>
      </p:pic>
    </p:spTree>
    <p:extLst>
      <p:ext uri="{BB962C8B-B14F-4D97-AF65-F5344CB8AC3E}">
        <p14:creationId xmlns:p14="http://schemas.microsoft.com/office/powerpoint/2010/main" val="13566415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a:t>After logging on using a username registered on the ACL this the page that users will be led to</a:t>
            </a:r>
          </a:p>
          <a:p>
            <a:r>
              <a:rPr lang="en-US" sz="2400" b="0" dirty="0"/>
              <a:t>Provides brief description about the exchange and its features</a:t>
            </a:r>
          </a:p>
          <a:p>
            <a:r>
              <a:rPr lang="en-US" sz="2400" b="0" dirty="0"/>
              <a:t>Other tabs can be accessed from the navbar </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6</a:t>
            </a:fld>
            <a:endParaRPr lang="en-US" dirty="0"/>
          </a:p>
        </p:txBody>
      </p:sp>
      <p:pic>
        <p:nvPicPr>
          <p:cNvPr id="5" name="Picture 4">
            <a:extLst>
              <a:ext uri="{FF2B5EF4-FFF2-40B4-BE49-F238E27FC236}">
                <a16:creationId xmlns:a16="http://schemas.microsoft.com/office/drawing/2014/main" id="{C2ABE164-F992-7649-BCFF-E1F0B9DB9687}"/>
              </a:ext>
            </a:extLst>
          </p:cNvPr>
          <p:cNvPicPr>
            <a:picLocks noChangeAspect="1"/>
          </p:cNvPicPr>
          <p:nvPr/>
        </p:nvPicPr>
        <p:blipFill>
          <a:blip r:embed="rId2"/>
          <a:stretch>
            <a:fillRect/>
          </a:stretch>
        </p:blipFill>
        <p:spPr>
          <a:xfrm>
            <a:off x="3962401" y="1247968"/>
            <a:ext cx="7164328" cy="4989443"/>
          </a:xfrm>
          <a:prstGeom prst="rect">
            <a:avLst/>
          </a:prstGeom>
        </p:spPr>
      </p:pic>
    </p:spTree>
    <p:extLst>
      <p:ext uri="{BB962C8B-B14F-4D97-AF65-F5344CB8AC3E}">
        <p14:creationId xmlns:p14="http://schemas.microsoft.com/office/powerpoint/2010/main" val="1194299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the agency is publishing to the central broker </a:t>
            </a:r>
          </a:p>
          <a:p>
            <a:r>
              <a:rPr lang="en-US" sz="2400" b="0" dirty="0"/>
              <a:t>Establishes a bridge with central broker to publish its data to other potentially interested broker</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Published Topic</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B3E890-36CB-5941-A892-3131D59A7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06" y="1337310"/>
            <a:ext cx="8741391" cy="4329720"/>
          </a:xfrm>
          <a:prstGeom prst="rect">
            <a:avLst/>
          </a:prstGeom>
        </p:spPr>
      </p:pic>
    </p:spTree>
    <p:extLst>
      <p:ext uri="{BB962C8B-B14F-4D97-AF65-F5344CB8AC3E}">
        <p14:creationId xmlns:p14="http://schemas.microsoft.com/office/powerpoint/2010/main" val="16584465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005614" cy="4810760"/>
          </a:xfrm>
        </p:spPr>
        <p:txBody>
          <a:bodyPr/>
          <a:lstStyle/>
          <a:p>
            <a:r>
              <a:rPr lang="en-US" sz="2400" b="0" dirty="0" err="1"/>
              <a:t>Utilises</a:t>
            </a:r>
            <a:r>
              <a:rPr lang="en-US" sz="2400" b="0" dirty="0"/>
              <a:t> an Access Control List (ACL) to populate all Topics that are available for the agency to subscribe to via the central broker</a:t>
            </a:r>
          </a:p>
          <a:p>
            <a:r>
              <a:rPr lang="en-US" sz="2400" b="0" dirty="0"/>
              <a:t>Through establishment of a bridge with central broker, agency can subscribe to topics of their choice</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Topics Available</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8</a:t>
            </a:fld>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2999E1C-33E0-944E-B60F-1E2185140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31" y="1337310"/>
            <a:ext cx="8635221" cy="4405312"/>
          </a:xfrm>
          <a:prstGeom prst="rect">
            <a:avLst/>
          </a:prstGeom>
        </p:spPr>
      </p:pic>
    </p:spTree>
    <p:extLst>
      <p:ext uri="{BB962C8B-B14F-4D97-AF65-F5344CB8AC3E}">
        <p14:creationId xmlns:p14="http://schemas.microsoft.com/office/powerpoint/2010/main" val="3232351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2603A74-812A-4A27-8684-4BFC45FC21DD}"/>
              </a:ext>
            </a:extLst>
          </p:cNvPr>
          <p:cNvSpPr>
            <a:spLocks noGrp="1"/>
          </p:cNvSpPr>
          <p:nvPr>
            <p:ph sz="quarter" idx="14"/>
          </p:nvPr>
        </p:nvSpPr>
        <p:spPr>
          <a:xfrm>
            <a:off x="148403" y="1337310"/>
            <a:ext cx="3122256" cy="4810760"/>
          </a:xfrm>
        </p:spPr>
        <p:txBody>
          <a:bodyPr/>
          <a:lstStyle/>
          <a:p>
            <a:r>
              <a:rPr lang="en-US" sz="2400" b="0" dirty="0"/>
              <a:t>Provides an overall view of the message flow rate from various topics that the agency is subscribed or publishing to</a:t>
            </a:r>
          </a:p>
          <a:p>
            <a:r>
              <a:rPr lang="en-US" sz="2400" b="0" dirty="0"/>
              <a:t>*Also acts as central analytics in background, processing all messages that published on central broker (for map analytics)</a:t>
            </a:r>
          </a:p>
        </p:txBody>
      </p:sp>
      <p:sp>
        <p:nvSpPr>
          <p:cNvPr id="2" name="Title 1">
            <a:extLst>
              <a:ext uri="{FF2B5EF4-FFF2-40B4-BE49-F238E27FC236}">
                <a16:creationId xmlns:a16="http://schemas.microsoft.com/office/drawing/2014/main" id="{B61DAC0C-3977-421C-8741-5825BF83DB14}"/>
              </a:ext>
            </a:extLst>
          </p:cNvPr>
          <p:cNvSpPr>
            <a:spLocks noGrp="1"/>
          </p:cNvSpPr>
          <p:nvPr>
            <p:ph type="title"/>
          </p:nvPr>
        </p:nvSpPr>
        <p:spPr/>
        <p:txBody>
          <a:bodyPr/>
          <a:lstStyle/>
          <a:p>
            <a:r>
              <a:rPr lang="en-US" dirty="0"/>
              <a:t>Home Page – Current Message Statistics</a:t>
            </a:r>
          </a:p>
        </p:txBody>
      </p:sp>
      <p:sp>
        <p:nvSpPr>
          <p:cNvPr id="3" name="Footer Placeholder 2">
            <a:extLst>
              <a:ext uri="{FF2B5EF4-FFF2-40B4-BE49-F238E27FC236}">
                <a16:creationId xmlns:a16="http://schemas.microsoft.com/office/drawing/2014/main" id="{EAA19138-F142-408F-B74B-56FCE84E5F15}"/>
              </a:ext>
            </a:extLst>
          </p:cNvPr>
          <p:cNvSpPr>
            <a:spLocks noGrp="1"/>
          </p:cNvSpPr>
          <p:nvPr>
            <p:ph type="ftr" sz="quarter" idx="16"/>
          </p:nvPr>
        </p:nvSpPr>
        <p:spPr/>
        <p:txBody>
          <a:bodyPr/>
          <a:lstStyle/>
          <a:p>
            <a:pPr algn="l"/>
            <a:r>
              <a:rPr lang="en-US" sz="800"/>
              <a:t>©Solace  |  Proprietary &amp; Confidential</a:t>
            </a:r>
            <a:endParaRPr lang="en-US" sz="800" dirty="0"/>
          </a:p>
        </p:txBody>
      </p:sp>
      <p:sp>
        <p:nvSpPr>
          <p:cNvPr id="4" name="Slide Number Placeholder 3">
            <a:extLst>
              <a:ext uri="{FF2B5EF4-FFF2-40B4-BE49-F238E27FC236}">
                <a16:creationId xmlns:a16="http://schemas.microsoft.com/office/drawing/2014/main" id="{61206827-FA3E-490B-B641-BB51C6D63BC9}"/>
              </a:ext>
            </a:extLst>
          </p:cNvPr>
          <p:cNvSpPr>
            <a:spLocks noGrp="1"/>
          </p:cNvSpPr>
          <p:nvPr>
            <p:ph type="sldNum" sz="quarter" idx="17"/>
          </p:nvPr>
        </p:nvSpPr>
        <p:spPr/>
        <p:txBody>
          <a:bodyPr/>
          <a:lstStyle/>
          <a:p>
            <a:fld id="{46295180-FDB1-4196-84A4-AB3CBFFFE894}" type="slidenum">
              <a:rPr lang="en-US" smtClean="0"/>
              <a:pPr/>
              <a:t>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48C4BD1-B389-1843-AFC5-729D63CFA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59" y="1337310"/>
            <a:ext cx="8772938" cy="4352200"/>
          </a:xfrm>
          <a:prstGeom prst="rect">
            <a:avLst/>
          </a:prstGeom>
        </p:spPr>
      </p:pic>
    </p:spTree>
    <p:extLst>
      <p:ext uri="{BB962C8B-B14F-4D97-AF65-F5344CB8AC3E}">
        <p14:creationId xmlns:p14="http://schemas.microsoft.com/office/powerpoint/2010/main" val="71712503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ADD9F500-203C-4162-AECD-FB7A6F2E2C23}"/>
    </a:ext>
  </a:extLst>
</a:theme>
</file>

<file path=ppt/theme/theme2.xml><?xml version="1.0" encoding="utf-8"?>
<a:theme xmlns:a="http://schemas.openxmlformats.org/drawingml/2006/main" name="Special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olace-PPT-Template.potx" id="{15C07B8D-87C1-49DA-B4E7-B7E93C905B50}" vid="{CC88C276-AB51-428E-BDE6-64D0521902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5D3DF85B4E00498F9ACE7689B4D844" ma:contentTypeVersion="4" ma:contentTypeDescription="Create a new document." ma:contentTypeScope="" ma:versionID="6130f909508d24c55e6fd636db7837c3">
  <xsd:schema xmlns:xsd="http://www.w3.org/2001/XMLSchema" xmlns:xs="http://www.w3.org/2001/XMLSchema" xmlns:p="http://schemas.microsoft.com/office/2006/metadata/properties" xmlns:ns2="9b44c740-9728-4707-9ce5-bd676a9242d4" xmlns:ns3="98585aa6-53cb-4a86-8482-b3f1d797ffe9" targetNamespace="http://schemas.microsoft.com/office/2006/metadata/properties" ma:root="true" ma:fieldsID="8c99bf3676c36b7eaf3a0a958a2ace12" ns2:_="" ns3:_="">
    <xsd:import namespace="9b44c740-9728-4707-9ce5-bd676a9242d4"/>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44c740-9728-4707-9ce5-bd676a924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David Mitchell</DisplayName>
        <AccountId>297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C38E51-4E84-44E7-8C5B-7E2275C0B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44c740-9728-4707-9ce5-bd676a9242d4"/>
    <ds:schemaRef ds:uri="98585aa6-53cb-4a86-8482-b3f1d797ff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A3E073-D3A6-4DC4-B3A1-F091B70263ED}">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8585aa6-53cb-4a86-8482-b3f1d797ffe9"/>
    <ds:schemaRef ds:uri="9b44c740-9728-4707-9ce5-bd676a9242d4"/>
    <ds:schemaRef ds:uri="http://www.w3.org/XML/1998/namespace"/>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Content Slides</Template>
  <TotalTime>1709</TotalTime>
  <Words>1692</Words>
  <Application>Microsoft Macintosh PowerPoint</Application>
  <PresentationFormat>Widescreen</PresentationFormat>
  <Paragraphs>146</Paragraphs>
  <Slides>27</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Calibri Light</vt:lpstr>
      <vt:lpstr>Gill Sans</vt:lpstr>
      <vt:lpstr>Lucida Grande</vt:lpstr>
      <vt:lpstr>Open Sans</vt:lpstr>
      <vt:lpstr>Times</vt:lpstr>
      <vt:lpstr>Content Slides</vt:lpstr>
      <vt:lpstr>Special Slides</vt:lpstr>
      <vt:lpstr>Office Theme</vt:lpstr>
      <vt:lpstr>Central Data Exchange Demo</vt:lpstr>
      <vt:lpstr>Example Broker Set-up</vt:lpstr>
      <vt:lpstr>Overall Site Diagram</vt:lpstr>
      <vt:lpstr>Log-in Page</vt:lpstr>
      <vt:lpstr>Registration Page</vt:lpstr>
      <vt:lpstr>Home Page</vt:lpstr>
      <vt:lpstr>Home Page – Published Topic</vt:lpstr>
      <vt:lpstr>Home Page – Topics Available</vt:lpstr>
      <vt:lpstr>Home Page – Current Message Statistics</vt:lpstr>
      <vt:lpstr>Home Page – Topic Registration</vt:lpstr>
      <vt:lpstr>Home Page – Analytics &amp; Mapping Example</vt:lpstr>
      <vt:lpstr>Admin Page - Message Log</vt:lpstr>
      <vt:lpstr>Admin Page - Register Agency</vt:lpstr>
      <vt:lpstr>Admin Page - Register Topic</vt:lpstr>
      <vt:lpstr>Map Demonstration Analytics</vt:lpstr>
      <vt:lpstr>Demonstration with Map Analytics</vt:lpstr>
      <vt:lpstr>Event-Driven Analytics</vt:lpstr>
      <vt:lpstr>Image of Interest</vt:lpstr>
      <vt:lpstr>Topic Subscription</vt:lpstr>
      <vt:lpstr>Subscribing Within Proximity</vt:lpstr>
      <vt:lpstr>Topic Subscription</vt:lpstr>
      <vt:lpstr>Event-Driven Temperature Readings</vt:lpstr>
      <vt:lpstr>Topic Subscription</vt:lpstr>
      <vt:lpstr>Event-based Rain Sensors</vt:lpstr>
      <vt:lpstr>Topic Subscription</vt:lpstr>
      <vt:lpstr>Location Tracking for Patrols</vt:lpstr>
      <vt:lpstr>Topic Subscription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dc:title>
  <dc:creator>Rajiv Xavier</dc:creator>
  <cp:lastModifiedBy>Giem Teck Khu</cp:lastModifiedBy>
  <cp:revision>21</cp:revision>
  <dcterms:created xsi:type="dcterms:W3CDTF">2019-07-10T03:15:02Z</dcterms:created>
  <dcterms:modified xsi:type="dcterms:W3CDTF">2019-07-30T08:55:06Z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0x010100BC5D3DF85B4E00498F9ACE7689B4D844</vt:lpwstr>
  </property>
  <property fmtid="{D5CDD505-2E9C-101B-9397-08002B2CF9AE}" pid="3" name="Order">
    <vt:r8>1552600</vt:r8>
  </property>
  <property fmtid="{D5CDD505-2E9C-101B-9397-08002B2CF9AE}" pid="4" name="xd_Signature">
    <vt:bool>false</vt:bool>
  </property>
  <property fmtid="{D5CDD505-2E9C-101B-9397-08002B2CF9AE}" pid="5" name="SharedWithUsers">
    <vt:lpwstr>297;#David Mitchell</vt:lpwstr>
  </property>
  <property fmtid="{D5CDD505-2E9C-101B-9397-08002B2CF9AE}" pid="6" name="xd_ProgID">
    <vt:lpwstr/>
  </property>
  <property fmtid="{D5CDD505-2E9C-101B-9397-08002B2CF9AE}" pid="7" name="TemplateUrl">
    <vt:lpwstr/>
  </property>
  <property fmtid="{D5CDD505-2E9C-101B-9397-08002B2CF9AE}" pid="8" name="ComplianceAssetId">
    <vt:lpwstr/>
  </property>
</Properties>
</file>